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oppins"/>
      <p:regular r:id="rId20"/>
      <p:bold r:id="rId21"/>
      <p:italic r:id="rId22"/>
      <p:boldItalic r:id="rId23"/>
    </p:embeddedFont>
    <p:embeddedFont>
      <p:font typeface="Poppins Light"/>
      <p:regular r:id="rId24"/>
      <p:bold r:id="rId25"/>
      <p:italic r:id="rId26"/>
      <p:boldItalic r:id="rId27"/>
    </p:embeddedFont>
    <p:embeddedFont>
      <p:font typeface="Poppins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PoppinsLight-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Light-italic.fntdata"/><Relationship Id="rId25" Type="http://schemas.openxmlformats.org/officeDocument/2006/relationships/font" Target="fonts/PoppinsLight-bold.fntdata"/><Relationship Id="rId28" Type="http://schemas.openxmlformats.org/officeDocument/2006/relationships/font" Target="fonts/PoppinsSemiBold-regular.fntdata"/><Relationship Id="rId27" Type="http://schemas.openxmlformats.org/officeDocument/2006/relationships/font" Target="fonts/Poppi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SemiBold-boldItalic.fntdata"/><Relationship Id="rId30" Type="http://schemas.openxmlformats.org/officeDocument/2006/relationships/font" Target="fonts/Poppins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a566648c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a566648c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8b704ca1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8b704ca1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ac08e0a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7ac08e0a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a566648c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a566648c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a566648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7a566648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8b704ca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8b704ca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8b704ca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8b704ca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8b704ca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8b704ca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8b704ca1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8b704ca1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8b704ca1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8b704ca1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7a566648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7a566648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7a566648c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7a566648c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a566648c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a566648c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Frame 1.png"/>
          <p:cNvPicPr preferRelativeResize="0"/>
          <p:nvPr/>
        </p:nvPicPr>
        <p:blipFill>
          <a:blip r:embed="rId3">
            <a:alphaModFix/>
          </a:blip>
          <a:stretch>
            <a:fillRect/>
          </a:stretch>
        </p:blipFill>
        <p:spPr>
          <a:xfrm>
            <a:off x="493200" y="477075"/>
            <a:ext cx="873776" cy="141225"/>
          </a:xfrm>
          <a:prstGeom prst="rect">
            <a:avLst/>
          </a:prstGeom>
          <a:noFill/>
          <a:ln>
            <a:noFill/>
          </a:ln>
        </p:spPr>
      </p:pic>
      <p:sp>
        <p:nvSpPr>
          <p:cNvPr id="55" name="Google Shape;55;p13"/>
          <p:cNvSpPr/>
          <p:nvPr/>
        </p:nvSpPr>
        <p:spPr>
          <a:xfrm>
            <a:off x="4522150" y="195850"/>
            <a:ext cx="4433100" cy="4753500"/>
          </a:xfrm>
          <a:prstGeom prst="roundRect">
            <a:avLst>
              <a:gd fmla="val 3213" name="adj"/>
            </a:avLst>
          </a:prstGeom>
          <a:solidFill>
            <a:srgbClr val="D1C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nvSpPr>
        <p:spPr>
          <a:xfrm>
            <a:off x="493197" y="1771354"/>
            <a:ext cx="4227300" cy="16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0D0D0D"/>
                </a:solidFill>
                <a:latin typeface="Poppins SemiBold"/>
                <a:ea typeface="Poppins SemiBold"/>
                <a:cs typeface="Poppins SemiBold"/>
                <a:sym typeface="Poppins SemiBold"/>
              </a:rPr>
              <a:t>Better</a:t>
            </a:r>
            <a:endParaRPr sz="4500">
              <a:solidFill>
                <a:srgbClr val="0D0D0D"/>
              </a:solidFill>
              <a:latin typeface="Poppins SemiBold"/>
              <a:ea typeface="Poppins SemiBold"/>
              <a:cs typeface="Poppins SemiBold"/>
              <a:sym typeface="Poppins SemiBold"/>
            </a:endParaRPr>
          </a:p>
          <a:p>
            <a:pPr indent="0" lvl="0" marL="0" rtl="0" algn="l">
              <a:spcBef>
                <a:spcPts val="0"/>
              </a:spcBef>
              <a:spcAft>
                <a:spcPts val="0"/>
              </a:spcAft>
              <a:buNone/>
            </a:pPr>
            <a:r>
              <a:rPr lang="en" sz="4500">
                <a:solidFill>
                  <a:srgbClr val="0D0D0D"/>
                </a:solidFill>
                <a:latin typeface="Poppins SemiBold"/>
                <a:ea typeface="Poppins SemiBold"/>
                <a:cs typeface="Poppins SemiBold"/>
                <a:sym typeface="Poppins SemiBold"/>
              </a:rPr>
              <a:t>Business</a:t>
            </a:r>
            <a:r>
              <a:rPr lang="en" sz="4500">
                <a:solidFill>
                  <a:srgbClr val="D1C1FF"/>
                </a:solidFill>
                <a:latin typeface="Poppins SemiBold"/>
                <a:ea typeface="Poppins SemiBold"/>
                <a:cs typeface="Poppins SemiBold"/>
                <a:sym typeface="Poppins SemiBold"/>
              </a:rPr>
              <a:t>.</a:t>
            </a:r>
            <a:endParaRPr sz="4500">
              <a:solidFill>
                <a:srgbClr val="D1C1FF"/>
              </a:solidFill>
              <a:latin typeface="Poppins SemiBold"/>
              <a:ea typeface="Poppins SemiBold"/>
              <a:cs typeface="Poppins SemiBold"/>
              <a:sym typeface="Poppins SemiBold"/>
            </a:endParaRPr>
          </a:p>
        </p:txBody>
      </p:sp>
      <p:sp>
        <p:nvSpPr>
          <p:cNvPr id="57" name="Google Shape;57;p13"/>
          <p:cNvSpPr txBox="1"/>
          <p:nvPr/>
        </p:nvSpPr>
        <p:spPr>
          <a:xfrm>
            <a:off x="493200" y="4413407"/>
            <a:ext cx="3379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D0D0D"/>
                </a:solidFill>
                <a:latin typeface="Poppins Light"/>
                <a:ea typeface="Poppins Light"/>
                <a:cs typeface="Poppins Light"/>
                <a:sym typeface="Poppins Light"/>
              </a:rPr>
              <a:t>90% of startups fail—not because of the idea, but because of operations</a:t>
            </a:r>
            <a:endParaRPr sz="900">
              <a:solidFill>
                <a:srgbClr val="0D0D0D"/>
              </a:solidFill>
              <a:latin typeface="Poppins Light"/>
              <a:ea typeface="Poppins Light"/>
              <a:cs typeface="Poppins Light"/>
              <a:sym typeface="Poppins Light"/>
            </a:endParaRPr>
          </a:p>
        </p:txBody>
      </p:sp>
      <p:pic>
        <p:nvPicPr>
          <p:cNvPr id="58" name="Google Shape;58;p13" title="Device - Macbook Pro.png"/>
          <p:cNvPicPr preferRelativeResize="0"/>
          <p:nvPr/>
        </p:nvPicPr>
        <p:blipFill rotWithShape="1">
          <a:blip r:embed="rId4">
            <a:alphaModFix/>
          </a:blip>
          <a:srcRect b="0" l="0" r="13156" t="0"/>
          <a:stretch/>
        </p:blipFill>
        <p:spPr>
          <a:xfrm>
            <a:off x="4865775" y="1260925"/>
            <a:ext cx="4089476" cy="296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2"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54" name="Google Shape;154;p22"/>
          <p:cNvSpPr txBox="1"/>
          <p:nvPr/>
        </p:nvSpPr>
        <p:spPr>
          <a:xfrm>
            <a:off x="493200" y="2081075"/>
            <a:ext cx="5463000" cy="27639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rPr lang="en" sz="900">
                <a:solidFill>
                  <a:srgbClr val="0D0D0D"/>
                </a:solidFill>
                <a:latin typeface="Poppins Light"/>
                <a:ea typeface="Poppins Light"/>
                <a:cs typeface="Poppins Light"/>
                <a:sym typeface="Poppins Light"/>
              </a:rPr>
              <a:t>As our customers grow we will be the engine organizing everything and helping them run a smooth operation.</a:t>
            </a:r>
            <a:br>
              <a:rPr lang="en" sz="900">
                <a:solidFill>
                  <a:srgbClr val="0D0D0D"/>
                </a:solidFill>
                <a:latin typeface="Poppins Light"/>
                <a:ea typeface="Poppins Light"/>
                <a:cs typeface="Poppins Light"/>
                <a:sym typeface="Poppins Light"/>
              </a:rPr>
            </a:b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Powerful expense management with built in AI.</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Complete credit card management solution.</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Cap-table, stock option and fundraising management.</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AI powered contract management which keeps track of actionables and due-dates.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Data room that is always up do date.</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Dashboard with an overview of your business and all subsidiaries.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Virtual mailbox management.</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A network of partners that provide value adding services.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Overview of all invoices and bank accounts.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Ability to pay invoices through Quickstart.</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Reimbursement management.</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Business loans and fundraising tools.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Currency exchange 24/7 using a market rate.</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Char char="●"/>
            </a:pPr>
            <a:r>
              <a:rPr i="1" lang="en" sz="900">
                <a:solidFill>
                  <a:srgbClr val="0D0D0D"/>
                </a:solidFill>
                <a:latin typeface="Poppins Light"/>
                <a:ea typeface="Poppins Light"/>
                <a:cs typeface="Poppins Light"/>
                <a:sym typeface="Poppins Light"/>
              </a:rPr>
              <a:t>And a lot more exciting features on our roadmap..</a:t>
            </a:r>
            <a:endParaRPr i="1" sz="900">
              <a:solidFill>
                <a:srgbClr val="0D0D0D"/>
              </a:solidFill>
              <a:latin typeface="Poppins Light"/>
              <a:ea typeface="Poppins Light"/>
              <a:cs typeface="Poppins Light"/>
              <a:sym typeface="Poppins Light"/>
            </a:endParaRPr>
          </a:p>
        </p:txBody>
      </p:sp>
      <p:sp>
        <p:nvSpPr>
          <p:cNvPr id="155" name="Google Shape;155;p22"/>
          <p:cNvSpPr txBox="1"/>
          <p:nvPr/>
        </p:nvSpPr>
        <p:spPr>
          <a:xfrm>
            <a:off x="493200" y="768775"/>
            <a:ext cx="6001800" cy="86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900">
                <a:solidFill>
                  <a:srgbClr val="0D0D0D"/>
                </a:solidFill>
                <a:latin typeface="Poppins SemiBold"/>
                <a:ea typeface="Poppins SemiBold"/>
                <a:cs typeface="Poppins SemiBold"/>
                <a:sym typeface="Poppins SemiBold"/>
              </a:rPr>
              <a:t>Not just for startups. We want to grow with our clients from foundation and up.</a:t>
            </a:r>
            <a:endParaRPr sz="1900">
              <a:solidFill>
                <a:srgbClr val="0D0D0D"/>
              </a:solidFill>
              <a:latin typeface="Poppins SemiBold"/>
              <a:ea typeface="Poppins SemiBold"/>
              <a:cs typeface="Poppins SemiBold"/>
              <a:sym typeface="Poppins SemiBold"/>
            </a:endParaRPr>
          </a:p>
          <a:p>
            <a:pPr indent="0" lvl="0" marL="0" rtl="0" algn="l">
              <a:lnSpc>
                <a:spcPct val="120000"/>
              </a:lnSpc>
              <a:spcBef>
                <a:spcPts val="0"/>
              </a:spcBef>
              <a:spcAft>
                <a:spcPts val="0"/>
              </a:spcAft>
              <a:buNone/>
            </a:pPr>
            <a:r>
              <a:t/>
            </a:r>
            <a:endParaRPr sz="1900">
              <a:solidFill>
                <a:srgbClr val="0D0D0D"/>
              </a:solidFill>
              <a:latin typeface="Poppins SemiBold"/>
              <a:ea typeface="Poppins SemiBold"/>
              <a:cs typeface="Poppins SemiBold"/>
              <a:sym typeface="Poppins SemiBold"/>
            </a:endParaRPr>
          </a:p>
        </p:txBody>
      </p:sp>
      <p:sp>
        <p:nvSpPr>
          <p:cNvPr id="156" name="Google Shape;156;p22"/>
          <p:cNvSpPr txBox="1"/>
          <p:nvPr/>
        </p:nvSpPr>
        <p:spPr>
          <a:xfrm>
            <a:off x="493200" y="410414"/>
            <a:ext cx="3120900" cy="32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434343"/>
                </a:solidFill>
                <a:latin typeface="Poppins Light"/>
                <a:ea typeface="Poppins Light"/>
                <a:cs typeface="Poppins Light"/>
                <a:sym typeface="Poppins Light"/>
              </a:rPr>
              <a:t>Future</a:t>
            </a:r>
            <a:endParaRPr sz="900">
              <a:solidFill>
                <a:srgbClr val="434343"/>
              </a:solidFill>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3"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62" name="Google Shape;162;p23"/>
          <p:cNvSpPr txBox="1"/>
          <p:nvPr/>
        </p:nvSpPr>
        <p:spPr>
          <a:xfrm>
            <a:off x="493200" y="2081075"/>
            <a:ext cx="4396800" cy="26547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Quickstart is a operation dashboard for the </a:t>
            </a:r>
            <a:r>
              <a:rPr lang="en" sz="1100">
                <a:solidFill>
                  <a:srgbClr val="0D0D0D"/>
                </a:solidFill>
                <a:latin typeface="Poppins Light"/>
                <a:ea typeface="Poppins Light"/>
                <a:cs typeface="Poppins Light"/>
                <a:sym typeface="Poppins Light"/>
              </a:rPr>
              <a:t>company where you can manage all the finances of the company, pay bills, view bank statements, issue credit cards and manage their receipts, manage contracts, have an overview of all corporate files and more.</a:t>
            </a: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Quickstart aims at being the go-to business banking platform in Iceland and the Nordics, built on banking API’s. </a:t>
            </a: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Quickstart will be able to perform all the operations of a bank without being a bank.</a:t>
            </a:r>
            <a:endParaRPr sz="1100">
              <a:solidFill>
                <a:srgbClr val="0D0D0D"/>
              </a:solidFill>
              <a:latin typeface="Poppins Light"/>
              <a:ea typeface="Poppins Light"/>
              <a:cs typeface="Poppins Light"/>
              <a:sym typeface="Poppins Light"/>
            </a:endParaRPr>
          </a:p>
        </p:txBody>
      </p:sp>
      <p:sp>
        <p:nvSpPr>
          <p:cNvPr id="163" name="Google Shape;163;p23"/>
          <p:cNvSpPr/>
          <p:nvPr/>
        </p:nvSpPr>
        <p:spPr>
          <a:xfrm>
            <a:off x="2040215" y="1071025"/>
            <a:ext cx="2397484" cy="34402"/>
          </a:xfrm>
          <a:custGeom>
            <a:rect b="b" l="l" r="r" t="t"/>
            <a:pathLst>
              <a:path extrusionOk="0" h="3832" w="94102">
                <a:moveTo>
                  <a:pt x="0" y="2455"/>
                </a:moveTo>
                <a:cubicBezTo>
                  <a:pt x="30764" y="-3687"/>
                  <a:pt x="62731" y="3832"/>
                  <a:pt x="94102" y="3832"/>
                </a:cubicBezTo>
              </a:path>
            </a:pathLst>
          </a:custGeom>
          <a:noFill/>
          <a:ln cap="flat" cmpd="sng" w="114300">
            <a:solidFill>
              <a:srgbClr val="E9E2FF"/>
            </a:solidFill>
            <a:prstDash val="solid"/>
            <a:round/>
            <a:headEnd len="med" w="med" type="none"/>
            <a:tailEnd len="med" w="med" type="none"/>
          </a:ln>
        </p:spPr>
      </p:sp>
      <p:sp>
        <p:nvSpPr>
          <p:cNvPr id="164" name="Google Shape;164;p23"/>
          <p:cNvSpPr txBox="1"/>
          <p:nvPr/>
        </p:nvSpPr>
        <p:spPr>
          <a:xfrm>
            <a:off x="493200" y="410414"/>
            <a:ext cx="3120900" cy="32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434343"/>
                </a:solidFill>
                <a:latin typeface="Poppins Light"/>
                <a:ea typeface="Poppins Light"/>
                <a:cs typeface="Poppins Light"/>
                <a:sym typeface="Poppins Light"/>
              </a:rPr>
              <a:t>Future</a:t>
            </a:r>
            <a:endParaRPr sz="900">
              <a:solidFill>
                <a:srgbClr val="434343"/>
              </a:solidFill>
              <a:latin typeface="Poppins Light"/>
              <a:ea typeface="Poppins Light"/>
              <a:cs typeface="Poppins Light"/>
              <a:sym typeface="Poppins Light"/>
            </a:endParaRPr>
          </a:p>
        </p:txBody>
      </p:sp>
      <p:sp>
        <p:nvSpPr>
          <p:cNvPr id="165" name="Google Shape;165;p23"/>
          <p:cNvSpPr txBox="1"/>
          <p:nvPr/>
        </p:nvSpPr>
        <p:spPr>
          <a:xfrm>
            <a:off x="493200" y="768775"/>
            <a:ext cx="4589700" cy="86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900">
                <a:solidFill>
                  <a:srgbClr val="0D0D0D"/>
                </a:solidFill>
                <a:latin typeface="Poppins SemiBold"/>
                <a:ea typeface="Poppins SemiBold"/>
                <a:cs typeface="Poppins SemiBold"/>
                <a:sym typeface="Poppins SemiBold"/>
              </a:rPr>
              <a:t>Our future is business banking +</a:t>
            </a:r>
            <a:endParaRPr sz="1900">
              <a:solidFill>
                <a:srgbClr val="0D0D0D"/>
              </a:solidFill>
              <a:latin typeface="Poppins SemiBold"/>
              <a:ea typeface="Poppins SemiBold"/>
              <a:cs typeface="Poppins SemiBold"/>
              <a:sym typeface="Poppins SemiBold"/>
            </a:endParaRPr>
          </a:p>
          <a:p>
            <a:pPr indent="0" lvl="0" marL="0" rtl="0" algn="l">
              <a:lnSpc>
                <a:spcPct val="120000"/>
              </a:lnSpc>
              <a:spcBef>
                <a:spcPts val="0"/>
              </a:spcBef>
              <a:spcAft>
                <a:spcPts val="0"/>
              </a:spcAft>
              <a:buNone/>
            </a:pPr>
            <a:r>
              <a:t/>
            </a:r>
            <a:endParaRPr sz="1900">
              <a:solidFill>
                <a:srgbClr val="0D0D0D"/>
              </a:solidFill>
              <a:latin typeface="Poppins SemiBold"/>
              <a:ea typeface="Poppins SemiBold"/>
              <a:cs typeface="Poppins SemiBold"/>
              <a:sym typeface="Poppi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nvSpPr>
        <p:spPr>
          <a:xfrm>
            <a:off x="493200" y="405443"/>
            <a:ext cx="64323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D0D0D"/>
                </a:solidFill>
                <a:latin typeface="Poppins SemiBold"/>
                <a:ea typeface="Poppins SemiBold"/>
                <a:cs typeface="Poppins SemiBold"/>
                <a:sym typeface="Poppins SemiBold"/>
              </a:rPr>
              <a:t>Partnerships</a:t>
            </a:r>
            <a:endParaRPr sz="3000">
              <a:solidFill>
                <a:srgbClr val="0D0D0D"/>
              </a:solidFill>
              <a:latin typeface="Poppins SemiBold"/>
              <a:ea typeface="Poppins SemiBold"/>
              <a:cs typeface="Poppins SemiBold"/>
              <a:sym typeface="Poppins SemiBold"/>
            </a:endParaRPr>
          </a:p>
        </p:txBody>
      </p:sp>
      <p:pic>
        <p:nvPicPr>
          <p:cNvPr id="171" name="Google Shape;171;p24"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72" name="Google Shape;172;p24"/>
          <p:cNvSpPr txBox="1"/>
          <p:nvPr/>
        </p:nvSpPr>
        <p:spPr>
          <a:xfrm>
            <a:off x="493200" y="1713575"/>
            <a:ext cx="4944300" cy="2654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Quickstart is seeking partners for external services and providers to create a holistic and valuable ecosystem for founders and businesses. </a:t>
            </a: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Telecommunications</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Legal</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Accounting</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Insurance</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And more… </a:t>
            </a:r>
            <a:endParaRPr sz="1100">
              <a:solidFill>
                <a:srgbClr val="0D0D0D"/>
              </a:solidFill>
              <a:latin typeface="Poppins Light"/>
              <a:ea typeface="Poppins Light"/>
              <a:cs typeface="Poppins Light"/>
              <a:sym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nvSpPr>
        <p:spPr>
          <a:xfrm>
            <a:off x="493200" y="405443"/>
            <a:ext cx="64323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D0D0D"/>
                </a:solidFill>
                <a:latin typeface="Poppins SemiBold"/>
                <a:ea typeface="Poppins SemiBold"/>
                <a:cs typeface="Poppins SemiBold"/>
                <a:sym typeface="Poppins SemiBold"/>
              </a:rPr>
              <a:t>Investment</a:t>
            </a:r>
            <a:endParaRPr sz="3000">
              <a:solidFill>
                <a:srgbClr val="0D0D0D"/>
              </a:solidFill>
              <a:latin typeface="Poppins SemiBold"/>
              <a:ea typeface="Poppins SemiBold"/>
              <a:cs typeface="Poppins SemiBold"/>
              <a:sym typeface="Poppins SemiBold"/>
            </a:endParaRPr>
          </a:p>
        </p:txBody>
      </p:sp>
      <p:pic>
        <p:nvPicPr>
          <p:cNvPr id="178" name="Google Shape;178;p25"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79" name="Google Shape;179;p25"/>
          <p:cNvSpPr txBox="1"/>
          <p:nvPr/>
        </p:nvSpPr>
        <p:spPr>
          <a:xfrm>
            <a:off x="493200" y="1713575"/>
            <a:ext cx="4944300" cy="2654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Quickstart is seeking to raise €2M in this round of funding. This will allow us to execute on our next growth phase and position the company for scale.</a:t>
            </a:r>
            <a:br>
              <a:rPr lang="en" sz="1100">
                <a:solidFill>
                  <a:srgbClr val="0D0D0D"/>
                </a:solidFill>
                <a:latin typeface="Poppins Light"/>
                <a:ea typeface="Poppins Light"/>
                <a:cs typeface="Poppins Light"/>
                <a:sym typeface="Poppins Light"/>
              </a:rPr>
            </a:br>
            <a:endParaRPr sz="11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rPr lang="en" sz="1100">
                <a:solidFill>
                  <a:srgbClr val="0D0D0D"/>
                </a:solidFill>
                <a:latin typeface="Poppins Light"/>
                <a:ea typeface="Poppins Light"/>
                <a:cs typeface="Poppins Light"/>
                <a:sym typeface="Poppins Light"/>
              </a:rPr>
              <a:t>The capital will be deployed across these three areas:</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Sales &amp; Marketing</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Product development</a:t>
            </a:r>
            <a:endParaRPr sz="1100">
              <a:solidFill>
                <a:srgbClr val="0D0D0D"/>
              </a:solidFill>
              <a:latin typeface="Poppins Light"/>
              <a:ea typeface="Poppins Light"/>
              <a:cs typeface="Poppins Light"/>
              <a:sym typeface="Poppins Light"/>
            </a:endParaRPr>
          </a:p>
          <a:p>
            <a:pPr indent="-298450" lvl="0" marL="457200" rtl="0" algn="l">
              <a:lnSpc>
                <a:spcPct val="130000"/>
              </a:lnSpc>
              <a:spcBef>
                <a:spcPts val="0"/>
              </a:spcBef>
              <a:spcAft>
                <a:spcPts val="0"/>
              </a:spcAft>
              <a:buClr>
                <a:srgbClr val="0D0D0D"/>
              </a:buClr>
              <a:buSzPts val="1100"/>
              <a:buFont typeface="Poppins Light"/>
              <a:buChar char="●"/>
            </a:pPr>
            <a:r>
              <a:rPr lang="en" sz="1100">
                <a:solidFill>
                  <a:srgbClr val="0D0D0D"/>
                </a:solidFill>
                <a:latin typeface="Poppins Light"/>
                <a:ea typeface="Poppins Light"/>
                <a:cs typeface="Poppins Light"/>
                <a:sym typeface="Poppins Light"/>
              </a:rPr>
              <a:t>Customer success and operations</a:t>
            </a:r>
            <a:endParaRPr sz="1100">
              <a:solidFill>
                <a:srgbClr val="0D0D0D"/>
              </a:solidFill>
              <a:latin typeface="Poppins Light"/>
              <a:ea typeface="Poppins Light"/>
              <a:cs typeface="Poppins Light"/>
              <a:sym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144C"/>
        </a:solidFill>
      </p:bgPr>
    </p:bg>
    <p:spTree>
      <p:nvGrpSpPr>
        <p:cNvPr id="183" name="Shape 183"/>
        <p:cNvGrpSpPr/>
        <p:nvPr/>
      </p:nvGrpSpPr>
      <p:grpSpPr>
        <a:xfrm>
          <a:off x="0" y="0"/>
          <a:ext cx="0" cy="0"/>
          <a:chOff x="0" y="0"/>
          <a:chExt cx="0" cy="0"/>
        </a:xfrm>
      </p:grpSpPr>
      <p:pic>
        <p:nvPicPr>
          <p:cNvPr id="184" name="Google Shape;184;p26"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85" name="Google Shape;185;p26"/>
          <p:cNvSpPr txBox="1"/>
          <p:nvPr/>
        </p:nvSpPr>
        <p:spPr>
          <a:xfrm>
            <a:off x="493200" y="2124050"/>
            <a:ext cx="5598300" cy="14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rgbClr val="F5FF7D"/>
                </a:solidFill>
                <a:latin typeface="Poppins SemiBold"/>
                <a:ea typeface="Poppins SemiBold"/>
                <a:cs typeface="Poppins SemiBold"/>
                <a:sym typeface="Poppins SemiBold"/>
              </a:rPr>
              <a:t>Let’s work</a:t>
            </a:r>
            <a:br>
              <a:rPr lang="en" sz="3900">
                <a:solidFill>
                  <a:srgbClr val="F5FF7D"/>
                </a:solidFill>
                <a:latin typeface="Poppins SemiBold"/>
                <a:ea typeface="Poppins SemiBold"/>
                <a:cs typeface="Poppins SemiBold"/>
                <a:sym typeface="Poppins SemiBold"/>
              </a:rPr>
            </a:br>
            <a:r>
              <a:rPr lang="en" sz="3900">
                <a:solidFill>
                  <a:srgbClr val="F5FF7D"/>
                </a:solidFill>
                <a:latin typeface="Poppins SemiBold"/>
                <a:ea typeface="Poppins SemiBold"/>
                <a:cs typeface="Poppins SemiBold"/>
                <a:sym typeface="Poppins SemiBold"/>
              </a:rPr>
              <a:t>together!</a:t>
            </a:r>
            <a:endParaRPr sz="3900">
              <a:solidFill>
                <a:srgbClr val="F5FF7D"/>
              </a:solidFill>
              <a:latin typeface="Poppins SemiBold"/>
              <a:ea typeface="Poppins SemiBold"/>
              <a:cs typeface="Poppins SemiBold"/>
              <a:sym typeface="Poppins SemiBold"/>
            </a:endParaRPr>
          </a:p>
        </p:txBody>
      </p:sp>
      <p:pic>
        <p:nvPicPr>
          <p:cNvPr id="186" name="Google Shape;186;p26" title="iPhone 14 Pro (1).png"/>
          <p:cNvPicPr preferRelativeResize="0"/>
          <p:nvPr/>
        </p:nvPicPr>
        <p:blipFill>
          <a:blip r:embed="rId4">
            <a:alphaModFix amt="70000"/>
          </a:blip>
          <a:stretch>
            <a:fillRect/>
          </a:stretch>
        </p:blipFill>
        <p:spPr>
          <a:xfrm rot="1799996">
            <a:off x="5614694" y="-822155"/>
            <a:ext cx="2810534" cy="4923840"/>
          </a:xfrm>
          <a:prstGeom prst="rect">
            <a:avLst/>
          </a:prstGeom>
          <a:noFill/>
          <a:ln>
            <a:noFill/>
          </a:ln>
        </p:spPr>
      </p:pic>
      <p:pic>
        <p:nvPicPr>
          <p:cNvPr id="187" name="Google Shape;187;p26" title="iPhone 14 Pro.png"/>
          <p:cNvPicPr preferRelativeResize="0"/>
          <p:nvPr/>
        </p:nvPicPr>
        <p:blipFill>
          <a:blip r:embed="rId5">
            <a:alphaModFix amt="70000"/>
          </a:blip>
          <a:stretch>
            <a:fillRect/>
          </a:stretch>
        </p:blipFill>
        <p:spPr>
          <a:xfrm rot="1800006">
            <a:off x="6173044" y="2799993"/>
            <a:ext cx="2710184" cy="4748045"/>
          </a:xfrm>
          <a:prstGeom prst="rect">
            <a:avLst/>
          </a:prstGeom>
          <a:noFill/>
          <a:ln>
            <a:noFill/>
          </a:ln>
        </p:spPr>
      </p:pic>
      <p:pic>
        <p:nvPicPr>
          <p:cNvPr id="188" name="Google Shape;188;p26" title="iPhone 14 Pro (2).png"/>
          <p:cNvPicPr preferRelativeResize="0"/>
          <p:nvPr/>
        </p:nvPicPr>
        <p:blipFill>
          <a:blip r:embed="rId6">
            <a:alphaModFix amt="70000"/>
          </a:blip>
          <a:stretch>
            <a:fillRect/>
          </a:stretch>
        </p:blipFill>
        <p:spPr>
          <a:xfrm rot="-3599990">
            <a:off x="8906705" y="403395"/>
            <a:ext cx="2775303" cy="4862125"/>
          </a:xfrm>
          <a:prstGeom prst="rect">
            <a:avLst/>
          </a:prstGeom>
          <a:noFill/>
          <a:ln>
            <a:noFill/>
          </a:ln>
        </p:spPr>
      </p:pic>
      <p:sp>
        <p:nvSpPr>
          <p:cNvPr id="189" name="Google Shape;189;p26"/>
          <p:cNvSpPr txBox="1"/>
          <p:nvPr/>
        </p:nvSpPr>
        <p:spPr>
          <a:xfrm>
            <a:off x="493200" y="4413407"/>
            <a:ext cx="3379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9E2FF"/>
                </a:solidFill>
                <a:latin typeface="Poppins Light"/>
                <a:ea typeface="Poppins Light"/>
                <a:cs typeface="Poppins Light"/>
                <a:sym typeface="Poppins Light"/>
              </a:rPr>
              <a:t>Have a question?</a:t>
            </a:r>
            <a:endParaRPr sz="900">
              <a:solidFill>
                <a:srgbClr val="E9E2FF"/>
              </a:solidFill>
              <a:latin typeface="Poppins Light"/>
              <a:ea typeface="Poppins Light"/>
              <a:cs typeface="Poppins Light"/>
              <a:sym typeface="Poppins Light"/>
            </a:endParaRPr>
          </a:p>
          <a:p>
            <a:pPr indent="0" lvl="0" marL="0" rtl="0" algn="l">
              <a:spcBef>
                <a:spcPts val="0"/>
              </a:spcBef>
              <a:spcAft>
                <a:spcPts val="0"/>
              </a:spcAft>
              <a:buNone/>
            </a:pPr>
            <a:r>
              <a:rPr b="1" lang="en" sz="900">
                <a:solidFill>
                  <a:srgbClr val="E9E2FF"/>
                </a:solidFill>
                <a:latin typeface="Poppins"/>
                <a:ea typeface="Poppins"/>
                <a:cs typeface="Poppins"/>
                <a:sym typeface="Poppins"/>
              </a:rPr>
              <a:t>vik@quickstart.is</a:t>
            </a:r>
            <a:endParaRPr b="1" sz="900">
              <a:solidFill>
                <a:srgbClr val="E9E2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144C"/>
        </a:solidFill>
      </p:bgPr>
    </p:bg>
    <p:spTree>
      <p:nvGrpSpPr>
        <p:cNvPr id="62" name="Shape 62"/>
        <p:cNvGrpSpPr/>
        <p:nvPr/>
      </p:nvGrpSpPr>
      <p:grpSpPr>
        <a:xfrm>
          <a:off x="0" y="0"/>
          <a:ext cx="0" cy="0"/>
          <a:chOff x="0" y="0"/>
          <a:chExt cx="0" cy="0"/>
        </a:xfrm>
      </p:grpSpPr>
      <p:pic>
        <p:nvPicPr>
          <p:cNvPr id="63" name="Google Shape;63;p14"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pic>
        <p:nvPicPr>
          <p:cNvPr id="64" name="Google Shape;64;p14" title="Vector123.png"/>
          <p:cNvPicPr preferRelativeResize="0"/>
          <p:nvPr/>
        </p:nvPicPr>
        <p:blipFill>
          <a:blip r:embed="rId4">
            <a:alphaModFix/>
          </a:blip>
          <a:stretch>
            <a:fillRect/>
          </a:stretch>
        </p:blipFill>
        <p:spPr>
          <a:xfrm>
            <a:off x="8606475" y="387630"/>
            <a:ext cx="225822" cy="220984"/>
          </a:xfrm>
          <a:prstGeom prst="rect">
            <a:avLst/>
          </a:prstGeom>
          <a:noFill/>
          <a:ln>
            <a:noFill/>
          </a:ln>
        </p:spPr>
      </p:pic>
      <p:sp>
        <p:nvSpPr>
          <p:cNvPr id="65" name="Google Shape;65;p14"/>
          <p:cNvSpPr txBox="1"/>
          <p:nvPr/>
        </p:nvSpPr>
        <p:spPr>
          <a:xfrm>
            <a:off x="493200" y="1888425"/>
            <a:ext cx="4321800" cy="26547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1200">
                <a:solidFill>
                  <a:srgbClr val="E9E2FF"/>
                </a:solidFill>
                <a:latin typeface="Poppins Light"/>
                <a:ea typeface="Poppins Light"/>
                <a:cs typeface="Poppins Light"/>
                <a:sym typeface="Poppins Light"/>
              </a:rPr>
              <a:t>Weather that need is a new protein bar or making an app for adopting pets they </a:t>
            </a:r>
            <a:r>
              <a:rPr lang="en" sz="1200">
                <a:solidFill>
                  <a:srgbClr val="E9E2FF"/>
                </a:solidFill>
                <a:latin typeface="Poppins Light"/>
                <a:ea typeface="Poppins Light"/>
                <a:cs typeface="Poppins Light"/>
                <a:sym typeface="Poppins Light"/>
              </a:rPr>
              <a:t>all</a:t>
            </a:r>
            <a:r>
              <a:rPr lang="en" sz="1200">
                <a:solidFill>
                  <a:srgbClr val="E9E2FF"/>
                </a:solidFill>
                <a:latin typeface="Poppins Light"/>
                <a:ea typeface="Poppins Light"/>
                <a:cs typeface="Poppins Light"/>
                <a:sym typeface="Poppins Light"/>
              </a:rPr>
              <a:t> need to do the same things; </a:t>
            </a:r>
            <a:r>
              <a:rPr b="1" lang="en" sz="1200">
                <a:solidFill>
                  <a:srgbClr val="E9E2FF"/>
                </a:solidFill>
                <a:latin typeface="Poppins"/>
                <a:ea typeface="Poppins"/>
                <a:cs typeface="Poppins"/>
                <a:sym typeface="Poppins"/>
              </a:rPr>
              <a:t>operate the company</a:t>
            </a:r>
            <a:r>
              <a:rPr lang="en" sz="1200">
                <a:solidFill>
                  <a:srgbClr val="E9E2FF"/>
                </a:solidFill>
                <a:latin typeface="Poppins Light"/>
                <a:ea typeface="Poppins Light"/>
                <a:cs typeface="Poppins Light"/>
                <a:sym typeface="Poppins Light"/>
              </a:rPr>
              <a:t>. </a:t>
            </a:r>
            <a:endParaRPr sz="1200">
              <a:solidFill>
                <a:srgbClr val="E9E2FF"/>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1200">
              <a:solidFill>
                <a:srgbClr val="E9E2FF"/>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rPr lang="en" sz="1200">
                <a:solidFill>
                  <a:srgbClr val="E9E2FF"/>
                </a:solidFill>
                <a:latin typeface="Poppins Light"/>
                <a:ea typeface="Poppins Light"/>
                <a:cs typeface="Poppins Light"/>
                <a:sym typeface="Poppins Light"/>
              </a:rPr>
              <a:t>That means accounting, corporate governance, issue and sign contracts and manage </a:t>
            </a:r>
            <a:r>
              <a:rPr lang="en" sz="1200">
                <a:solidFill>
                  <a:srgbClr val="E9E2FF"/>
                </a:solidFill>
                <a:latin typeface="Poppins Light"/>
                <a:ea typeface="Poppins Light"/>
                <a:cs typeface="Poppins Light"/>
                <a:sym typeface="Poppins Light"/>
              </a:rPr>
              <a:t>cash flow</a:t>
            </a:r>
            <a:r>
              <a:rPr lang="en" sz="1200">
                <a:solidFill>
                  <a:srgbClr val="E9E2FF"/>
                </a:solidFill>
                <a:latin typeface="Poppins Light"/>
                <a:ea typeface="Poppins Light"/>
                <a:cs typeface="Poppins Light"/>
                <a:sym typeface="Poppins Light"/>
              </a:rPr>
              <a:t>. </a:t>
            </a:r>
            <a:r>
              <a:rPr lang="en" sz="1200">
                <a:solidFill>
                  <a:srgbClr val="E9E2FF"/>
                </a:solidFill>
                <a:latin typeface="Poppins Light"/>
                <a:ea typeface="Poppins Light"/>
                <a:cs typeface="Poppins Light"/>
                <a:sym typeface="Poppins Light"/>
              </a:rPr>
              <a:t>Not everyone is an expert on that.</a:t>
            </a:r>
            <a:endParaRPr sz="1200">
              <a:solidFill>
                <a:srgbClr val="E9E2FF"/>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1200">
              <a:solidFill>
                <a:srgbClr val="E9E2FF"/>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rPr lang="en" sz="1200">
                <a:solidFill>
                  <a:srgbClr val="E9E2FF"/>
                </a:solidFill>
                <a:latin typeface="Poppins Light"/>
                <a:ea typeface="Poppins Light"/>
                <a:cs typeface="Poppins Light"/>
                <a:sym typeface="Poppins Light"/>
              </a:rPr>
              <a:t>The purpose of Quickstart is to become the </a:t>
            </a:r>
            <a:r>
              <a:rPr lang="en" sz="1200">
                <a:solidFill>
                  <a:srgbClr val="E9E2FF"/>
                </a:solidFill>
                <a:latin typeface="Poppins Light"/>
                <a:ea typeface="Poppins Light"/>
                <a:cs typeface="Poppins Light"/>
                <a:sym typeface="Poppins Light"/>
              </a:rPr>
              <a:t>infrastructure companies of the future are built on.</a:t>
            </a:r>
            <a:endParaRPr sz="1200">
              <a:solidFill>
                <a:srgbClr val="E9E2FF"/>
              </a:solidFill>
              <a:latin typeface="Poppins Light"/>
              <a:ea typeface="Poppins Light"/>
              <a:cs typeface="Poppins Light"/>
              <a:sym typeface="Poppins Light"/>
            </a:endParaRPr>
          </a:p>
        </p:txBody>
      </p:sp>
      <p:sp>
        <p:nvSpPr>
          <p:cNvPr id="66" name="Google Shape;66;p14"/>
          <p:cNvSpPr txBox="1"/>
          <p:nvPr/>
        </p:nvSpPr>
        <p:spPr>
          <a:xfrm>
            <a:off x="493200" y="716750"/>
            <a:ext cx="5598300" cy="12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9E2FF"/>
                </a:solidFill>
                <a:latin typeface="Poppins SemiBold"/>
                <a:ea typeface="Poppins SemiBold"/>
                <a:cs typeface="Poppins SemiBold"/>
                <a:sym typeface="Poppins SemiBold"/>
              </a:rPr>
              <a:t>Most people start a business to solve a need</a:t>
            </a:r>
            <a:r>
              <a:rPr lang="en" sz="3400">
                <a:solidFill>
                  <a:srgbClr val="F5FF7D"/>
                </a:solidFill>
                <a:latin typeface="Poppins SemiBold"/>
                <a:ea typeface="Poppins SemiBold"/>
                <a:cs typeface="Poppins SemiBold"/>
                <a:sym typeface="Poppins SemiBold"/>
              </a:rPr>
              <a:t>.</a:t>
            </a:r>
            <a:endParaRPr sz="3400">
              <a:solidFill>
                <a:srgbClr val="F5FF7D"/>
              </a:solidFill>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p:nvPr/>
        </p:nvSpPr>
        <p:spPr>
          <a:xfrm>
            <a:off x="493199" y="1283075"/>
            <a:ext cx="3094544" cy="44078"/>
          </a:xfrm>
          <a:custGeom>
            <a:rect b="b" l="l" r="r" t="t"/>
            <a:pathLst>
              <a:path extrusionOk="0" h="3832" w="94102">
                <a:moveTo>
                  <a:pt x="0" y="2455"/>
                </a:moveTo>
                <a:cubicBezTo>
                  <a:pt x="30764" y="-3687"/>
                  <a:pt x="62731" y="3832"/>
                  <a:pt x="94102" y="3832"/>
                </a:cubicBezTo>
              </a:path>
            </a:pathLst>
          </a:custGeom>
          <a:noFill/>
          <a:ln cap="flat" cmpd="sng" w="152400">
            <a:solidFill>
              <a:srgbClr val="E9E2FF"/>
            </a:solidFill>
            <a:prstDash val="solid"/>
            <a:round/>
            <a:headEnd len="med" w="med" type="none"/>
            <a:tailEnd len="med" w="med" type="none"/>
          </a:ln>
        </p:spPr>
      </p:sp>
      <p:sp>
        <p:nvSpPr>
          <p:cNvPr id="72" name="Google Shape;72;p15"/>
          <p:cNvSpPr/>
          <p:nvPr/>
        </p:nvSpPr>
        <p:spPr>
          <a:xfrm>
            <a:off x="4810126" y="797300"/>
            <a:ext cx="1269906" cy="44078"/>
          </a:xfrm>
          <a:custGeom>
            <a:rect b="b" l="l" r="r" t="t"/>
            <a:pathLst>
              <a:path extrusionOk="0" h="3832" w="94102">
                <a:moveTo>
                  <a:pt x="0" y="2455"/>
                </a:moveTo>
                <a:cubicBezTo>
                  <a:pt x="30764" y="-3687"/>
                  <a:pt x="62731" y="3832"/>
                  <a:pt x="94102" y="3832"/>
                </a:cubicBezTo>
              </a:path>
            </a:pathLst>
          </a:custGeom>
          <a:noFill/>
          <a:ln cap="flat" cmpd="sng" w="152400">
            <a:solidFill>
              <a:srgbClr val="E9E2FF"/>
            </a:solidFill>
            <a:prstDash val="solid"/>
            <a:round/>
            <a:headEnd len="med" w="med" type="none"/>
            <a:tailEnd len="med" w="med" type="none"/>
          </a:ln>
        </p:spPr>
      </p:sp>
      <p:sp>
        <p:nvSpPr>
          <p:cNvPr id="73" name="Google Shape;73;p15"/>
          <p:cNvSpPr txBox="1"/>
          <p:nvPr/>
        </p:nvSpPr>
        <p:spPr>
          <a:xfrm>
            <a:off x="493200" y="405450"/>
            <a:ext cx="7730100" cy="11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D0D0D"/>
                </a:solidFill>
                <a:latin typeface="Poppins SemiBold"/>
                <a:ea typeface="Poppins SemiBold"/>
                <a:cs typeface="Poppins SemiBold"/>
                <a:sym typeface="Poppins SemiBold"/>
              </a:rPr>
              <a:t>Running a business is harder and more time consuming than it should be.</a:t>
            </a:r>
            <a:endParaRPr sz="3000">
              <a:solidFill>
                <a:srgbClr val="0D0D0D"/>
              </a:solidFill>
              <a:latin typeface="Poppins SemiBold"/>
              <a:ea typeface="Poppins SemiBold"/>
              <a:cs typeface="Poppins SemiBold"/>
              <a:sym typeface="Poppins SemiBold"/>
            </a:endParaRPr>
          </a:p>
        </p:txBody>
      </p:sp>
      <p:pic>
        <p:nvPicPr>
          <p:cNvPr id="74" name="Google Shape;74;p15"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75" name="Google Shape;75;p15"/>
          <p:cNvSpPr txBox="1"/>
          <p:nvPr/>
        </p:nvSpPr>
        <p:spPr>
          <a:xfrm>
            <a:off x="493200" y="2081075"/>
            <a:ext cx="4245600" cy="26547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rPr lang="en" sz="900">
                <a:solidFill>
                  <a:srgbClr val="0D0D0D"/>
                </a:solidFill>
                <a:latin typeface="Poppins Light"/>
                <a:ea typeface="Poppins Light"/>
                <a:cs typeface="Poppins Light"/>
                <a:sym typeface="Poppins Light"/>
              </a:rPr>
              <a:t>For early stage startups and SMEs, startup inefficiencies cost both time and momentum and can cause major issues down the line.</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100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Small business owners lose ~</a:t>
            </a:r>
            <a:r>
              <a:rPr b="1" lang="en" sz="900">
                <a:solidFill>
                  <a:srgbClr val="0D0D0D"/>
                </a:solidFill>
                <a:latin typeface="Poppins"/>
                <a:ea typeface="Poppins"/>
                <a:cs typeface="Poppins"/>
                <a:sym typeface="Poppins"/>
              </a:rPr>
              <a:t>1.5 hours per day </a:t>
            </a:r>
            <a:r>
              <a:rPr lang="en" sz="900">
                <a:solidFill>
                  <a:srgbClr val="0D0D0D"/>
                </a:solidFill>
                <a:latin typeface="Poppins Light"/>
                <a:ea typeface="Poppins Light"/>
                <a:cs typeface="Poppins Light"/>
                <a:sym typeface="Poppins Light"/>
              </a:rPr>
              <a:t>to unproductive tasks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100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Getting your business up and running with bank accounts, cap tables, expense management, contracts and company cards and everything else is a </a:t>
            </a:r>
            <a:r>
              <a:rPr b="1" lang="en" sz="900">
                <a:solidFill>
                  <a:srgbClr val="0D0D0D"/>
                </a:solidFill>
                <a:latin typeface="Poppins"/>
                <a:ea typeface="Poppins"/>
                <a:cs typeface="Poppins"/>
                <a:sym typeface="Poppins"/>
              </a:rPr>
              <a:t>slow and complicated</a:t>
            </a:r>
            <a:r>
              <a:rPr lang="en" sz="900">
                <a:solidFill>
                  <a:srgbClr val="0D0D0D"/>
                </a:solidFill>
                <a:latin typeface="Poppins Light"/>
                <a:ea typeface="Poppins Light"/>
                <a:cs typeface="Poppins Light"/>
                <a:sym typeface="Poppins Light"/>
              </a:rPr>
              <a:t> process.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1000"/>
              </a:spcBef>
              <a:spcAft>
                <a:spcPts val="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Managing contracts, credit cards, receipts, legal and accounting all </a:t>
            </a:r>
            <a:r>
              <a:rPr b="1" lang="en" sz="900">
                <a:solidFill>
                  <a:srgbClr val="0D0D0D"/>
                </a:solidFill>
                <a:latin typeface="Poppins"/>
                <a:ea typeface="Poppins"/>
                <a:cs typeface="Poppins"/>
                <a:sym typeface="Poppins"/>
              </a:rPr>
              <a:t>takes time away from real growth.</a:t>
            </a:r>
            <a:endParaRPr b="1" sz="900">
              <a:solidFill>
                <a:srgbClr val="0D0D0D"/>
              </a:solidFill>
              <a:latin typeface="Poppins"/>
              <a:ea typeface="Poppins"/>
              <a:cs typeface="Poppins"/>
              <a:sym typeface="Poppins"/>
            </a:endParaRPr>
          </a:p>
          <a:p>
            <a:pPr indent="-285750" lvl="0" marL="457200" rtl="0" algn="l">
              <a:lnSpc>
                <a:spcPct val="130000"/>
              </a:lnSpc>
              <a:spcBef>
                <a:spcPts val="1000"/>
              </a:spcBef>
              <a:spcAft>
                <a:spcPts val="1000"/>
              </a:spcAft>
              <a:buClr>
                <a:srgbClr val="0D0D0D"/>
              </a:buClr>
              <a:buSzPts val="900"/>
              <a:buFont typeface="Poppins Light"/>
              <a:buChar char="●"/>
            </a:pPr>
            <a:r>
              <a:rPr lang="en" sz="900">
                <a:solidFill>
                  <a:srgbClr val="0D0D0D"/>
                </a:solidFill>
                <a:latin typeface="Poppins Light"/>
                <a:ea typeface="Poppins Light"/>
                <a:cs typeface="Poppins Light"/>
                <a:sym typeface="Poppins Light"/>
              </a:rPr>
              <a:t>Future costs for early </a:t>
            </a:r>
            <a:r>
              <a:rPr lang="en" sz="900">
                <a:solidFill>
                  <a:srgbClr val="0D0D0D"/>
                </a:solidFill>
                <a:latin typeface="Poppins Light"/>
                <a:ea typeface="Poppins Light"/>
                <a:cs typeface="Poppins Light"/>
                <a:sym typeface="Poppins Light"/>
              </a:rPr>
              <a:t>mistakes</a:t>
            </a:r>
            <a:r>
              <a:rPr lang="en" sz="900">
                <a:solidFill>
                  <a:srgbClr val="0D0D0D"/>
                </a:solidFill>
                <a:latin typeface="Poppins Light"/>
                <a:ea typeface="Poppins Light"/>
                <a:cs typeface="Poppins Light"/>
                <a:sym typeface="Poppins Light"/>
              </a:rPr>
              <a:t> can be tremendous</a:t>
            </a:r>
            <a:endParaRPr sz="900">
              <a:solidFill>
                <a:srgbClr val="0D0D0D"/>
              </a:solidFill>
              <a:latin typeface="Poppins Light"/>
              <a:ea typeface="Poppins Light"/>
              <a:cs typeface="Poppins Light"/>
              <a:sym typeface="Poppins Light"/>
            </a:endParaRPr>
          </a:p>
        </p:txBody>
      </p:sp>
      <p:sp>
        <p:nvSpPr>
          <p:cNvPr id="76" name="Google Shape;76;p15"/>
          <p:cNvSpPr txBox="1"/>
          <p:nvPr/>
        </p:nvSpPr>
        <p:spPr>
          <a:xfrm>
            <a:off x="4898400" y="2421200"/>
            <a:ext cx="4245600" cy="2654700"/>
          </a:xfrm>
          <a:prstGeom prst="rect">
            <a:avLst/>
          </a:prstGeom>
          <a:noFill/>
          <a:ln>
            <a:noFill/>
          </a:ln>
        </p:spPr>
        <p:txBody>
          <a:bodyPr anchorCtr="0" anchor="b" bIns="91425" lIns="91425" spcFirstLastPara="1" rIns="91425" wrap="square" tIns="91425">
            <a:noAutofit/>
          </a:bodyPr>
          <a:lstStyle/>
          <a:p>
            <a:pPr indent="0" lvl="0" marL="0" rtl="0" algn="r">
              <a:lnSpc>
                <a:spcPct val="130000"/>
              </a:lnSpc>
              <a:spcBef>
                <a:spcPts val="0"/>
              </a:spcBef>
              <a:spcAft>
                <a:spcPts val="1000"/>
              </a:spcAft>
              <a:buNone/>
            </a:pPr>
            <a:r>
              <a:rPr lang="en" sz="900">
                <a:solidFill>
                  <a:srgbClr val="0D0D0D"/>
                </a:solidFill>
                <a:latin typeface="Poppins Light"/>
                <a:ea typeface="Poppins Light"/>
                <a:cs typeface="Poppins Light"/>
                <a:sym typeface="Poppins Light"/>
              </a:rPr>
              <a:t>Source: Entrepreneur.com</a:t>
            </a:r>
            <a:endParaRPr sz="900">
              <a:solidFill>
                <a:srgbClr val="0D0D0D"/>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493200" y="405450"/>
            <a:ext cx="7730100" cy="11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D0D0D"/>
                </a:solidFill>
                <a:latin typeface="Poppins SemiBold"/>
                <a:ea typeface="Poppins SemiBold"/>
                <a:cs typeface="Poppins SemiBold"/>
                <a:sym typeface="Poppins SemiBold"/>
              </a:rPr>
              <a:t>Being an amazing founder </a:t>
            </a:r>
            <a:r>
              <a:rPr lang="en" sz="3000">
                <a:solidFill>
                  <a:srgbClr val="0D0D0D"/>
                </a:solidFill>
                <a:latin typeface="Poppins SemiBold"/>
                <a:ea typeface="Poppins SemiBold"/>
                <a:cs typeface="Poppins SemiBold"/>
                <a:sym typeface="Poppins SemiBold"/>
              </a:rPr>
              <a:t>doesn't</a:t>
            </a:r>
            <a:r>
              <a:rPr lang="en" sz="3000">
                <a:solidFill>
                  <a:srgbClr val="0D0D0D"/>
                </a:solidFill>
                <a:latin typeface="Poppins SemiBold"/>
                <a:ea typeface="Poppins SemiBold"/>
                <a:cs typeface="Poppins SemiBold"/>
                <a:sym typeface="Poppins SemiBold"/>
              </a:rPr>
              <a:t> mean you are an amazing operator.</a:t>
            </a:r>
            <a:endParaRPr sz="3000">
              <a:solidFill>
                <a:srgbClr val="0D0D0D"/>
              </a:solidFill>
              <a:latin typeface="Poppins SemiBold"/>
              <a:ea typeface="Poppins SemiBold"/>
              <a:cs typeface="Poppins SemiBold"/>
              <a:sym typeface="Poppins SemiBold"/>
            </a:endParaRPr>
          </a:p>
        </p:txBody>
      </p:sp>
      <p:pic>
        <p:nvPicPr>
          <p:cNvPr id="82" name="Google Shape;82;p16"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83" name="Google Shape;83;p16"/>
          <p:cNvSpPr txBox="1"/>
          <p:nvPr/>
        </p:nvSpPr>
        <p:spPr>
          <a:xfrm>
            <a:off x="493200" y="2081075"/>
            <a:ext cx="5364600" cy="26547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rPr lang="en" sz="900">
                <a:solidFill>
                  <a:srgbClr val="0D0D0D"/>
                </a:solidFill>
                <a:latin typeface="Poppins Light"/>
                <a:ea typeface="Poppins Light"/>
                <a:cs typeface="Poppins Light"/>
                <a:sym typeface="Poppins Light"/>
              </a:rPr>
              <a:t>A typical founder path:</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100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have an idea for a business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register your company</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get busy with building your business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Your business grows, time </a:t>
            </a:r>
            <a:r>
              <a:rPr lang="en" sz="900">
                <a:solidFill>
                  <a:srgbClr val="0D0D0D"/>
                </a:solidFill>
                <a:latin typeface="Poppins Light"/>
                <a:ea typeface="Poppins Light"/>
                <a:cs typeface="Poppins Light"/>
                <a:sym typeface="Poppins Light"/>
              </a:rPr>
              <a:t>flies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a:t>
            </a:r>
            <a:r>
              <a:rPr lang="en" sz="900">
                <a:solidFill>
                  <a:srgbClr val="0D0D0D"/>
                </a:solidFill>
                <a:latin typeface="Poppins Light"/>
                <a:ea typeface="Poppins Light"/>
                <a:cs typeface="Poppins Light"/>
                <a:sym typeface="Poppins Light"/>
              </a:rPr>
              <a:t>didn't</a:t>
            </a:r>
            <a:r>
              <a:rPr lang="en" sz="900">
                <a:solidFill>
                  <a:srgbClr val="0D0D0D"/>
                </a:solidFill>
                <a:latin typeface="Poppins Light"/>
                <a:ea typeface="Poppins Light"/>
                <a:cs typeface="Poppins Light"/>
                <a:sym typeface="Poppins Light"/>
              </a:rPr>
              <a:t> organize </a:t>
            </a:r>
            <a:r>
              <a:rPr lang="en" sz="900">
                <a:solidFill>
                  <a:srgbClr val="0D0D0D"/>
                </a:solidFill>
                <a:latin typeface="Poppins Light"/>
                <a:ea typeface="Poppins Light"/>
                <a:cs typeface="Poppins Light"/>
                <a:sym typeface="Poppins Light"/>
              </a:rPr>
              <a:t>everything</a:t>
            </a:r>
            <a:r>
              <a:rPr lang="en" sz="900">
                <a:solidFill>
                  <a:srgbClr val="0D0D0D"/>
                </a:solidFill>
                <a:latin typeface="Poppins Light"/>
                <a:ea typeface="Poppins Light"/>
                <a:cs typeface="Poppins Light"/>
                <a:sym typeface="Poppins Light"/>
              </a:rPr>
              <a:t> well at the start because you were busy</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a:t>
            </a:r>
            <a:r>
              <a:rPr lang="en" sz="900">
                <a:solidFill>
                  <a:srgbClr val="0D0D0D"/>
                </a:solidFill>
                <a:latin typeface="Poppins Light"/>
                <a:ea typeface="Poppins Light"/>
                <a:cs typeface="Poppins Light"/>
                <a:sym typeface="Poppins Light"/>
              </a:rPr>
              <a:t>can't</a:t>
            </a:r>
            <a:r>
              <a:rPr lang="en" sz="900">
                <a:solidFill>
                  <a:srgbClr val="0D0D0D"/>
                </a:solidFill>
                <a:latin typeface="Poppins Light"/>
                <a:ea typeface="Poppins Light"/>
                <a:cs typeface="Poppins Light"/>
                <a:sym typeface="Poppins Light"/>
              </a:rPr>
              <a:t> find contracts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cant find receipts</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You </a:t>
            </a:r>
            <a:r>
              <a:rPr lang="en" sz="900">
                <a:solidFill>
                  <a:srgbClr val="0D0D0D"/>
                </a:solidFill>
                <a:latin typeface="Poppins Light"/>
                <a:ea typeface="Poppins Light"/>
                <a:cs typeface="Poppins Light"/>
                <a:sym typeface="Poppins Light"/>
              </a:rPr>
              <a:t>don't</a:t>
            </a:r>
            <a:r>
              <a:rPr lang="en" sz="900">
                <a:solidFill>
                  <a:srgbClr val="0D0D0D"/>
                </a:solidFill>
                <a:latin typeface="Poppins Light"/>
                <a:ea typeface="Poppins Light"/>
                <a:cs typeface="Poppins Light"/>
                <a:sym typeface="Poppins Light"/>
              </a:rPr>
              <a:t> have good oversight</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Light"/>
              <a:buAutoNum type="arabicPeriod"/>
            </a:pPr>
            <a:r>
              <a:rPr lang="en" sz="900">
                <a:solidFill>
                  <a:srgbClr val="0D0D0D"/>
                </a:solidFill>
                <a:latin typeface="Poppins Light"/>
                <a:ea typeface="Poppins Light"/>
                <a:cs typeface="Poppins Light"/>
                <a:sym typeface="Poppins Light"/>
              </a:rPr>
              <a:t>The problem keeps growing as the business grows and you stay busy</a:t>
            </a:r>
            <a:br>
              <a:rPr lang="en" sz="900">
                <a:solidFill>
                  <a:srgbClr val="0D0D0D"/>
                </a:solidFill>
                <a:latin typeface="Poppins Light"/>
                <a:ea typeface="Poppins Light"/>
                <a:cs typeface="Poppins Light"/>
                <a:sym typeface="Poppins Light"/>
              </a:rPr>
            </a:br>
            <a:endParaRPr sz="900">
              <a:solidFill>
                <a:srgbClr val="0D0D0D"/>
              </a:solidFill>
              <a:latin typeface="Poppins Light"/>
              <a:ea typeface="Poppins Light"/>
              <a:cs typeface="Poppins Light"/>
              <a:sym typeface="Poppins Light"/>
            </a:endParaRPr>
          </a:p>
          <a:p>
            <a:pPr indent="0" lvl="0" marL="0" rtl="0" algn="l">
              <a:lnSpc>
                <a:spcPct val="130000"/>
              </a:lnSpc>
              <a:spcBef>
                <a:spcPts val="1000"/>
              </a:spcBef>
              <a:spcAft>
                <a:spcPts val="1000"/>
              </a:spcAft>
              <a:buNone/>
            </a:pPr>
            <a:r>
              <a:rPr b="1" lang="en" sz="1100">
                <a:solidFill>
                  <a:srgbClr val="0D0D0D"/>
                </a:solidFill>
                <a:latin typeface="Poppins"/>
                <a:ea typeface="Poppins"/>
                <a:cs typeface="Poppins"/>
                <a:sym typeface="Poppins"/>
              </a:rPr>
              <a:t>Quickstart can solve all that so </a:t>
            </a:r>
            <a:r>
              <a:rPr b="1" lang="en" sz="1100">
                <a:solidFill>
                  <a:srgbClr val="0D0D0D"/>
                </a:solidFill>
                <a:latin typeface="Poppins"/>
                <a:ea typeface="Poppins"/>
                <a:cs typeface="Poppins"/>
                <a:sym typeface="Poppins"/>
              </a:rPr>
              <a:t>you</a:t>
            </a:r>
            <a:r>
              <a:rPr b="1" lang="en" sz="1100">
                <a:solidFill>
                  <a:srgbClr val="0D0D0D"/>
                </a:solidFill>
                <a:latin typeface="Poppins"/>
                <a:ea typeface="Poppins"/>
                <a:cs typeface="Poppins"/>
                <a:sym typeface="Poppins"/>
              </a:rPr>
              <a:t> can focus on building your business.</a:t>
            </a:r>
            <a:endParaRPr b="1" sz="1100">
              <a:solidFill>
                <a:srgbClr val="0D0D0D"/>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144C"/>
        </a:solidFill>
      </p:bgPr>
    </p:bg>
    <p:spTree>
      <p:nvGrpSpPr>
        <p:cNvPr id="87" name="Shape 87"/>
        <p:cNvGrpSpPr/>
        <p:nvPr/>
      </p:nvGrpSpPr>
      <p:grpSpPr>
        <a:xfrm>
          <a:off x="0" y="0"/>
          <a:ext cx="0" cy="0"/>
          <a:chOff x="0" y="0"/>
          <a:chExt cx="0" cy="0"/>
        </a:xfrm>
      </p:grpSpPr>
      <p:pic>
        <p:nvPicPr>
          <p:cNvPr id="88" name="Google Shape;88;p17"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89" name="Google Shape;89;p17"/>
          <p:cNvSpPr/>
          <p:nvPr/>
        </p:nvSpPr>
        <p:spPr>
          <a:xfrm>
            <a:off x="493198" y="438775"/>
            <a:ext cx="694500" cy="267000"/>
          </a:xfrm>
          <a:prstGeom prst="roundRect">
            <a:avLst>
              <a:gd fmla="val 50000" name="adj"/>
            </a:avLst>
          </a:prstGeom>
          <a:solidFill>
            <a:srgbClr val="E9E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7"/>
          <p:cNvSpPr txBox="1"/>
          <p:nvPr/>
        </p:nvSpPr>
        <p:spPr>
          <a:xfrm>
            <a:off x="530040" y="410425"/>
            <a:ext cx="572700" cy="3237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None/>
            </a:pPr>
            <a:r>
              <a:rPr b="1" lang="en" sz="800">
                <a:solidFill>
                  <a:srgbClr val="434343"/>
                </a:solidFill>
                <a:latin typeface="Poppins"/>
                <a:ea typeface="Poppins"/>
                <a:cs typeface="Poppins"/>
                <a:sym typeface="Poppins"/>
              </a:rPr>
              <a:t>Solution</a:t>
            </a:r>
            <a:endParaRPr b="1" sz="800">
              <a:solidFill>
                <a:srgbClr val="434343"/>
              </a:solidFill>
              <a:latin typeface="Poppins"/>
              <a:ea typeface="Poppins"/>
              <a:cs typeface="Poppins"/>
              <a:sym typeface="Poppins"/>
            </a:endParaRPr>
          </a:p>
        </p:txBody>
      </p:sp>
      <p:sp>
        <p:nvSpPr>
          <p:cNvPr id="91" name="Google Shape;91;p17"/>
          <p:cNvSpPr txBox="1"/>
          <p:nvPr/>
        </p:nvSpPr>
        <p:spPr>
          <a:xfrm>
            <a:off x="493200" y="1886750"/>
            <a:ext cx="5598300" cy="18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9E2FF"/>
                </a:solidFill>
                <a:latin typeface="Poppins SemiBold"/>
                <a:ea typeface="Poppins SemiBold"/>
                <a:cs typeface="Poppins SemiBold"/>
                <a:sym typeface="Poppins SemiBold"/>
              </a:rPr>
              <a:t>We built </a:t>
            </a:r>
            <a:r>
              <a:rPr lang="en" sz="3400">
                <a:solidFill>
                  <a:srgbClr val="E9E2FF"/>
                </a:solidFill>
                <a:latin typeface="Poppins SemiBold"/>
                <a:ea typeface="Poppins SemiBold"/>
                <a:cs typeface="Poppins SemiBold"/>
                <a:sym typeface="Poppins SemiBold"/>
              </a:rPr>
              <a:t>Quickstart to help founders build better businesses</a:t>
            </a:r>
            <a:r>
              <a:rPr lang="en" sz="3400">
                <a:solidFill>
                  <a:srgbClr val="F5FF7D"/>
                </a:solidFill>
                <a:latin typeface="Poppins SemiBold"/>
                <a:ea typeface="Poppins SemiBold"/>
                <a:cs typeface="Poppins SemiBold"/>
                <a:sym typeface="Poppins SemiBold"/>
              </a:rPr>
              <a:t>.</a:t>
            </a:r>
            <a:endParaRPr sz="3400">
              <a:solidFill>
                <a:srgbClr val="F5FF7D"/>
              </a:solidFill>
              <a:latin typeface="Poppins SemiBold"/>
              <a:ea typeface="Poppins SemiBold"/>
              <a:cs typeface="Poppins SemiBold"/>
              <a:sym typeface="Poppins SemiBold"/>
            </a:endParaRPr>
          </a:p>
        </p:txBody>
      </p:sp>
      <p:pic>
        <p:nvPicPr>
          <p:cNvPr id="92" name="Google Shape;92;p17" title="iPhone 14 Pro (1).png"/>
          <p:cNvPicPr preferRelativeResize="0"/>
          <p:nvPr/>
        </p:nvPicPr>
        <p:blipFill>
          <a:blip r:embed="rId4">
            <a:alphaModFix amt="70000"/>
          </a:blip>
          <a:stretch>
            <a:fillRect/>
          </a:stretch>
        </p:blipFill>
        <p:spPr>
          <a:xfrm rot="1799996">
            <a:off x="5614694" y="-822155"/>
            <a:ext cx="2810534" cy="4923840"/>
          </a:xfrm>
          <a:prstGeom prst="rect">
            <a:avLst/>
          </a:prstGeom>
          <a:noFill/>
          <a:ln>
            <a:noFill/>
          </a:ln>
        </p:spPr>
      </p:pic>
      <p:pic>
        <p:nvPicPr>
          <p:cNvPr id="93" name="Google Shape;93;p17" title="iPhone 14 Pro.png"/>
          <p:cNvPicPr preferRelativeResize="0"/>
          <p:nvPr/>
        </p:nvPicPr>
        <p:blipFill>
          <a:blip r:embed="rId5">
            <a:alphaModFix amt="70000"/>
          </a:blip>
          <a:stretch>
            <a:fillRect/>
          </a:stretch>
        </p:blipFill>
        <p:spPr>
          <a:xfrm rot="1800006">
            <a:off x="6173044" y="2799993"/>
            <a:ext cx="2710184" cy="4748045"/>
          </a:xfrm>
          <a:prstGeom prst="rect">
            <a:avLst/>
          </a:prstGeom>
          <a:noFill/>
          <a:ln>
            <a:noFill/>
          </a:ln>
        </p:spPr>
      </p:pic>
      <p:pic>
        <p:nvPicPr>
          <p:cNvPr id="94" name="Google Shape;94;p17" title="iPhone 14 Pro (2).png"/>
          <p:cNvPicPr preferRelativeResize="0"/>
          <p:nvPr/>
        </p:nvPicPr>
        <p:blipFill>
          <a:blip r:embed="rId6">
            <a:alphaModFix amt="70000"/>
          </a:blip>
          <a:stretch>
            <a:fillRect/>
          </a:stretch>
        </p:blipFill>
        <p:spPr>
          <a:xfrm rot="-3599990">
            <a:off x="8906705" y="403395"/>
            <a:ext cx="2775303" cy="4862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00" name="Google Shape;100;p18"/>
          <p:cNvSpPr txBox="1"/>
          <p:nvPr/>
        </p:nvSpPr>
        <p:spPr>
          <a:xfrm>
            <a:off x="493200" y="2081075"/>
            <a:ext cx="5463000" cy="26547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rPr lang="en" sz="900">
                <a:solidFill>
                  <a:srgbClr val="0D0D0D"/>
                </a:solidFill>
                <a:latin typeface="Poppins Light"/>
                <a:ea typeface="Poppins Light"/>
                <a:cs typeface="Poppins Light"/>
                <a:sym typeface="Poppins Light"/>
              </a:rPr>
              <a:t>At launch, we offer:</a:t>
            </a:r>
            <a:endParaRPr sz="9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a:buChar char="●"/>
            </a:pPr>
            <a:r>
              <a:rPr b="1" lang="en" sz="900">
                <a:solidFill>
                  <a:srgbClr val="0D0D0D"/>
                </a:solidFill>
                <a:latin typeface="Poppins"/>
                <a:ea typeface="Poppins"/>
                <a:cs typeface="Poppins"/>
                <a:sym typeface="Poppins"/>
              </a:rPr>
              <a:t>Company up and running in under 2 days </a:t>
            </a:r>
            <a:r>
              <a:rPr lang="en" sz="900">
                <a:solidFill>
                  <a:srgbClr val="0D0D0D"/>
                </a:solidFill>
                <a:latin typeface="Poppins Light"/>
                <a:ea typeface="Poppins Light"/>
                <a:cs typeface="Poppins Light"/>
                <a:sym typeface="Poppins Light"/>
              </a:rPr>
              <a:t>- </a:t>
            </a:r>
            <a:r>
              <a:rPr lang="en" sz="800">
                <a:solidFill>
                  <a:srgbClr val="0D0D0D"/>
                </a:solidFill>
                <a:latin typeface="Poppins Light"/>
                <a:ea typeface="Poppins Light"/>
                <a:cs typeface="Poppins Light"/>
                <a:sym typeface="Poppins Light"/>
              </a:rPr>
              <a:t>Digitized</a:t>
            </a:r>
            <a:r>
              <a:rPr lang="en" sz="800">
                <a:solidFill>
                  <a:srgbClr val="0D0D0D"/>
                </a:solidFill>
                <a:latin typeface="Poppins Light"/>
                <a:ea typeface="Poppins Light"/>
                <a:cs typeface="Poppins Light"/>
                <a:sym typeface="Poppins Light"/>
              </a:rPr>
              <a:t> formation, with verified entity and registration.</a:t>
            </a:r>
            <a:endParaRPr sz="8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a:buChar char="●"/>
            </a:pPr>
            <a:r>
              <a:rPr b="1" lang="en" sz="900">
                <a:solidFill>
                  <a:srgbClr val="0D0D0D"/>
                </a:solidFill>
                <a:latin typeface="Poppins"/>
                <a:ea typeface="Poppins"/>
                <a:cs typeface="Poppins"/>
                <a:sym typeface="Poppins"/>
              </a:rPr>
              <a:t>Smart contract management </a:t>
            </a:r>
            <a:r>
              <a:rPr lang="en" sz="900">
                <a:solidFill>
                  <a:srgbClr val="0D0D0D"/>
                </a:solidFill>
                <a:latin typeface="Poppins Light"/>
                <a:ea typeface="Poppins Light"/>
                <a:cs typeface="Poppins Light"/>
                <a:sym typeface="Poppins Light"/>
              </a:rPr>
              <a:t>- </a:t>
            </a:r>
            <a:r>
              <a:rPr lang="en" sz="800">
                <a:solidFill>
                  <a:srgbClr val="0D0D0D"/>
                </a:solidFill>
                <a:latin typeface="Poppins Light"/>
                <a:ea typeface="Poppins Light"/>
                <a:cs typeface="Poppins Light"/>
                <a:sym typeface="Poppins Light"/>
              </a:rPr>
              <a:t>A built-in dashboard to store and manage all key documents, from contracts to articles of association, combined with e-signatures and smart, ready to sign contract templates.</a:t>
            </a:r>
            <a:endParaRPr sz="800">
              <a:solidFill>
                <a:srgbClr val="0D0D0D"/>
              </a:solidFill>
              <a:latin typeface="Poppins Light"/>
              <a:ea typeface="Poppins Light"/>
              <a:cs typeface="Poppins Light"/>
              <a:sym typeface="Poppins Light"/>
            </a:endParaRPr>
          </a:p>
          <a:p>
            <a:pPr indent="0" lvl="0" marL="0" rtl="0" algn="l">
              <a:lnSpc>
                <a:spcPct val="130000"/>
              </a:lnSpc>
              <a:spcBef>
                <a:spcPts val="0"/>
              </a:spcBef>
              <a:spcAft>
                <a:spcPts val="0"/>
              </a:spcAft>
              <a:buNone/>
            </a:pPr>
            <a:r>
              <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a:buChar char="●"/>
            </a:pPr>
            <a:r>
              <a:rPr b="1" lang="en" sz="900">
                <a:solidFill>
                  <a:srgbClr val="0D0D0D"/>
                </a:solidFill>
                <a:latin typeface="Poppins"/>
                <a:ea typeface="Poppins"/>
                <a:cs typeface="Poppins"/>
                <a:sym typeface="Poppins"/>
              </a:rPr>
              <a:t>Managed credit card suite</a:t>
            </a:r>
            <a:r>
              <a:rPr lang="en" sz="900">
                <a:solidFill>
                  <a:srgbClr val="0D0D0D"/>
                </a:solidFill>
                <a:latin typeface="Poppins Light"/>
                <a:ea typeface="Poppins Light"/>
                <a:cs typeface="Poppins Light"/>
                <a:sym typeface="Poppins Light"/>
              </a:rPr>
              <a:t> -</a:t>
            </a:r>
            <a:r>
              <a:rPr b="1" lang="en" sz="900">
                <a:solidFill>
                  <a:srgbClr val="0D0D0D"/>
                </a:solidFill>
                <a:latin typeface="Poppins"/>
                <a:ea typeface="Poppins"/>
                <a:cs typeface="Poppins"/>
                <a:sym typeface="Poppins"/>
              </a:rPr>
              <a:t> </a:t>
            </a:r>
            <a:r>
              <a:rPr lang="en" sz="900">
                <a:solidFill>
                  <a:srgbClr val="0D0D0D"/>
                </a:solidFill>
                <a:latin typeface="Poppins Light"/>
                <a:ea typeface="Poppins Light"/>
                <a:cs typeface="Poppins Light"/>
                <a:sym typeface="Poppins Light"/>
              </a:rPr>
              <a:t>I</a:t>
            </a:r>
            <a:r>
              <a:rPr lang="en" sz="800">
                <a:solidFill>
                  <a:srgbClr val="0D0D0D"/>
                </a:solidFill>
                <a:latin typeface="Poppins Light"/>
                <a:ea typeface="Poppins Light"/>
                <a:cs typeface="Poppins Light"/>
                <a:sym typeface="Poppins Light"/>
              </a:rPr>
              <a:t>ssue virtual or physical cards, set spending limits, gather receipts, AI receipt management and automated </a:t>
            </a:r>
            <a:r>
              <a:rPr lang="en" sz="800">
                <a:solidFill>
                  <a:srgbClr val="0D0D0D"/>
                </a:solidFill>
                <a:latin typeface="Poppins Light"/>
                <a:ea typeface="Poppins Light"/>
                <a:cs typeface="Poppins Light"/>
                <a:sym typeface="Poppins Light"/>
              </a:rPr>
              <a:t>syncing</a:t>
            </a:r>
            <a:r>
              <a:rPr lang="en" sz="800">
                <a:solidFill>
                  <a:srgbClr val="0D0D0D"/>
                </a:solidFill>
                <a:latin typeface="Poppins Light"/>
                <a:ea typeface="Poppins Light"/>
                <a:cs typeface="Poppins Light"/>
                <a:sym typeface="Poppins Light"/>
              </a:rPr>
              <a:t> to your bookkeeping system.</a:t>
            </a:r>
            <a:endParaRPr sz="800">
              <a:solidFill>
                <a:srgbClr val="0D0D0D"/>
              </a:solidFill>
              <a:latin typeface="Poppins Light"/>
              <a:ea typeface="Poppins Light"/>
              <a:cs typeface="Poppins Light"/>
              <a:sym typeface="Poppins Light"/>
            </a:endParaRPr>
          </a:p>
          <a:p>
            <a:pPr indent="0" lvl="0" marL="457200" rtl="0" algn="l">
              <a:lnSpc>
                <a:spcPct val="130000"/>
              </a:lnSpc>
              <a:spcBef>
                <a:spcPts val="0"/>
              </a:spcBef>
              <a:spcAft>
                <a:spcPts val="0"/>
              </a:spcAft>
              <a:buNone/>
            </a:pPr>
            <a:r>
              <a:t/>
            </a:r>
            <a:endParaRPr sz="900">
              <a:solidFill>
                <a:srgbClr val="0D0D0D"/>
              </a:solidFill>
              <a:latin typeface="Poppins Light"/>
              <a:ea typeface="Poppins Light"/>
              <a:cs typeface="Poppins Light"/>
              <a:sym typeface="Poppins Light"/>
            </a:endParaRPr>
          </a:p>
          <a:p>
            <a:pPr indent="-285750" lvl="0" marL="457200" rtl="0" algn="l">
              <a:lnSpc>
                <a:spcPct val="130000"/>
              </a:lnSpc>
              <a:spcBef>
                <a:spcPts val="0"/>
              </a:spcBef>
              <a:spcAft>
                <a:spcPts val="0"/>
              </a:spcAft>
              <a:buClr>
                <a:srgbClr val="0D0D0D"/>
              </a:buClr>
              <a:buSzPts val="900"/>
              <a:buFont typeface="Poppins"/>
              <a:buChar char="●"/>
            </a:pPr>
            <a:r>
              <a:rPr b="1" lang="en" sz="900">
                <a:solidFill>
                  <a:srgbClr val="0D0D0D"/>
                </a:solidFill>
                <a:latin typeface="Poppins"/>
                <a:ea typeface="Poppins"/>
                <a:cs typeface="Poppins"/>
                <a:sym typeface="Poppins"/>
              </a:rPr>
              <a:t>Ready-to-Use Banking</a:t>
            </a:r>
            <a:r>
              <a:rPr lang="en" sz="900">
                <a:solidFill>
                  <a:srgbClr val="0D0D0D"/>
                </a:solidFill>
                <a:latin typeface="Poppins Light"/>
                <a:ea typeface="Poppins Light"/>
                <a:cs typeface="Poppins Light"/>
                <a:sym typeface="Poppins Light"/>
              </a:rPr>
              <a:t> - </a:t>
            </a:r>
            <a:r>
              <a:rPr lang="en" sz="800">
                <a:solidFill>
                  <a:srgbClr val="0D0D0D"/>
                </a:solidFill>
                <a:latin typeface="Poppins Light"/>
                <a:ea typeface="Poppins Light"/>
                <a:cs typeface="Poppins Light"/>
                <a:sym typeface="Poppins Light"/>
              </a:rPr>
              <a:t>A up and running corporate bank account and credit card with an initial limit - ready to use on day one.</a:t>
            </a:r>
            <a:br>
              <a:rPr lang="en" sz="800">
                <a:solidFill>
                  <a:srgbClr val="0D0D0D"/>
                </a:solidFill>
                <a:latin typeface="Poppins Light"/>
                <a:ea typeface="Poppins Light"/>
                <a:cs typeface="Poppins Light"/>
                <a:sym typeface="Poppins Light"/>
              </a:rPr>
            </a:br>
            <a:endParaRPr sz="800">
              <a:solidFill>
                <a:srgbClr val="0D0D0D"/>
              </a:solidFill>
              <a:latin typeface="Poppins Light"/>
              <a:ea typeface="Poppins Light"/>
              <a:cs typeface="Poppins Light"/>
              <a:sym typeface="Poppins Light"/>
            </a:endParaRPr>
          </a:p>
          <a:p>
            <a:pPr indent="-279400" lvl="0" marL="457200" rtl="0" algn="l">
              <a:lnSpc>
                <a:spcPct val="130000"/>
              </a:lnSpc>
              <a:spcBef>
                <a:spcPts val="0"/>
              </a:spcBef>
              <a:spcAft>
                <a:spcPts val="0"/>
              </a:spcAft>
              <a:buClr>
                <a:srgbClr val="0D0D0D"/>
              </a:buClr>
              <a:buSzPts val="800"/>
              <a:buFont typeface="Poppins"/>
              <a:buChar char="●"/>
            </a:pPr>
            <a:r>
              <a:rPr b="1" lang="en" sz="900">
                <a:solidFill>
                  <a:srgbClr val="0D0D0D"/>
                </a:solidFill>
                <a:latin typeface="Poppins"/>
                <a:ea typeface="Poppins"/>
                <a:cs typeface="Poppins"/>
                <a:sym typeface="Poppins"/>
              </a:rPr>
              <a:t>Education</a:t>
            </a:r>
            <a:r>
              <a:rPr lang="en" sz="900">
                <a:solidFill>
                  <a:srgbClr val="0D0D0D"/>
                </a:solidFill>
                <a:latin typeface="Poppins Light"/>
                <a:ea typeface="Poppins Light"/>
                <a:cs typeface="Poppins Light"/>
                <a:sym typeface="Poppins Light"/>
              </a:rPr>
              <a:t> - O</a:t>
            </a:r>
            <a:r>
              <a:rPr lang="en" sz="800">
                <a:solidFill>
                  <a:srgbClr val="0D0D0D"/>
                </a:solidFill>
                <a:latin typeface="Poppins Light"/>
                <a:ea typeface="Poppins Light"/>
                <a:cs typeface="Poppins Light"/>
                <a:sym typeface="Poppins Light"/>
              </a:rPr>
              <a:t>n the way we educate our user about every step of the formation process.</a:t>
            </a:r>
            <a:endParaRPr sz="800">
              <a:solidFill>
                <a:srgbClr val="0D0D0D"/>
              </a:solidFill>
              <a:latin typeface="Poppins Light"/>
              <a:ea typeface="Poppins Light"/>
              <a:cs typeface="Poppins Light"/>
              <a:sym typeface="Poppins Light"/>
            </a:endParaRPr>
          </a:p>
        </p:txBody>
      </p:sp>
      <p:sp>
        <p:nvSpPr>
          <p:cNvPr id="101" name="Google Shape;101;p18"/>
          <p:cNvSpPr txBox="1"/>
          <p:nvPr/>
        </p:nvSpPr>
        <p:spPr>
          <a:xfrm>
            <a:off x="493200" y="768775"/>
            <a:ext cx="4589700" cy="86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900">
                <a:solidFill>
                  <a:srgbClr val="0D0D0D"/>
                </a:solidFill>
                <a:latin typeface="Poppins SemiBold"/>
                <a:ea typeface="Poppins SemiBold"/>
                <a:cs typeface="Poppins SemiBold"/>
                <a:sym typeface="Poppins SemiBold"/>
              </a:rPr>
              <a:t>We provide a fast and complete way to start and run businesses!</a:t>
            </a:r>
            <a:endParaRPr sz="1900">
              <a:solidFill>
                <a:srgbClr val="0D0D0D"/>
              </a:solidFill>
              <a:latin typeface="Poppins SemiBold"/>
              <a:ea typeface="Poppins SemiBold"/>
              <a:cs typeface="Poppins SemiBold"/>
              <a:sym typeface="Poppins SemiBold"/>
            </a:endParaRPr>
          </a:p>
          <a:p>
            <a:pPr indent="0" lvl="0" marL="0" rtl="0" algn="l">
              <a:lnSpc>
                <a:spcPct val="120000"/>
              </a:lnSpc>
              <a:spcBef>
                <a:spcPts val="0"/>
              </a:spcBef>
              <a:spcAft>
                <a:spcPts val="0"/>
              </a:spcAft>
              <a:buNone/>
            </a:pPr>
            <a:r>
              <a:t/>
            </a:r>
            <a:endParaRPr sz="1900">
              <a:solidFill>
                <a:srgbClr val="0D0D0D"/>
              </a:solidFill>
              <a:latin typeface="Poppins SemiBold"/>
              <a:ea typeface="Poppins SemiBold"/>
              <a:cs typeface="Poppins SemiBold"/>
              <a:sym typeface="Poppins SemiBold"/>
            </a:endParaRPr>
          </a:p>
        </p:txBody>
      </p:sp>
      <p:sp>
        <p:nvSpPr>
          <p:cNvPr id="102" name="Google Shape;102;p18"/>
          <p:cNvSpPr txBox="1"/>
          <p:nvPr/>
        </p:nvSpPr>
        <p:spPr>
          <a:xfrm>
            <a:off x="493200" y="410414"/>
            <a:ext cx="3120900" cy="32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434343"/>
                </a:solidFill>
                <a:latin typeface="Poppins Light"/>
                <a:ea typeface="Poppins Light"/>
                <a:cs typeface="Poppins Light"/>
                <a:sym typeface="Poppins Light"/>
              </a:rPr>
              <a:t>Solution</a:t>
            </a:r>
            <a:endParaRPr sz="900">
              <a:solidFill>
                <a:srgbClr val="434343"/>
              </a:solidFill>
              <a:latin typeface="Poppins Light"/>
              <a:ea typeface="Poppins Light"/>
              <a:cs typeface="Poppins Light"/>
              <a:sym typeface="Poppins Light"/>
            </a:endParaRPr>
          </a:p>
        </p:txBody>
      </p:sp>
      <p:pic>
        <p:nvPicPr>
          <p:cNvPr id="103" name="Google Shape;103;p18" title="iPhone 14 Pro.png"/>
          <p:cNvPicPr preferRelativeResize="0"/>
          <p:nvPr/>
        </p:nvPicPr>
        <p:blipFill>
          <a:blip r:embed="rId4">
            <a:alphaModFix/>
          </a:blip>
          <a:stretch>
            <a:fillRect/>
          </a:stretch>
        </p:blipFill>
        <p:spPr>
          <a:xfrm>
            <a:off x="6367500" y="768775"/>
            <a:ext cx="2596574" cy="45490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493200" y="768775"/>
            <a:ext cx="6736800" cy="869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900">
                <a:solidFill>
                  <a:srgbClr val="0D0D0D"/>
                </a:solidFill>
                <a:latin typeface="Poppins SemiBold"/>
                <a:ea typeface="Poppins SemiBold"/>
                <a:cs typeface="Poppins SemiBold"/>
                <a:sym typeface="Poppins SemiBold"/>
              </a:rPr>
              <a:t>Our vision is to be the go-to </a:t>
            </a:r>
            <a:r>
              <a:rPr lang="en" sz="1900">
                <a:solidFill>
                  <a:srgbClr val="0D0D0D"/>
                </a:solidFill>
                <a:latin typeface="Poppins SemiBold"/>
                <a:ea typeface="Poppins SemiBold"/>
                <a:cs typeface="Poppins SemiBold"/>
                <a:sym typeface="Poppins SemiBold"/>
              </a:rPr>
              <a:t>operating</a:t>
            </a:r>
            <a:r>
              <a:rPr lang="en" sz="1900">
                <a:solidFill>
                  <a:srgbClr val="0D0D0D"/>
                </a:solidFill>
                <a:latin typeface="Poppins SemiBold"/>
                <a:ea typeface="Poppins SemiBold"/>
                <a:cs typeface="Poppins SemiBold"/>
                <a:sym typeface="Poppins SemiBold"/>
              </a:rPr>
              <a:t> system for your business.</a:t>
            </a:r>
            <a:endParaRPr sz="1900">
              <a:solidFill>
                <a:srgbClr val="0D0D0D"/>
              </a:solidFill>
              <a:latin typeface="Poppins SemiBold"/>
              <a:ea typeface="Poppins SemiBold"/>
              <a:cs typeface="Poppins SemiBold"/>
              <a:sym typeface="Poppins SemiBold"/>
            </a:endParaRPr>
          </a:p>
        </p:txBody>
      </p:sp>
      <p:pic>
        <p:nvPicPr>
          <p:cNvPr id="109" name="Google Shape;109;p19"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10" name="Google Shape;110;p19"/>
          <p:cNvSpPr/>
          <p:nvPr/>
        </p:nvSpPr>
        <p:spPr>
          <a:xfrm>
            <a:off x="4220025" y="1983650"/>
            <a:ext cx="2558700" cy="2558700"/>
          </a:xfrm>
          <a:prstGeom prst="ellipse">
            <a:avLst/>
          </a:prstGeom>
          <a:noFill/>
          <a:ln cap="flat" cmpd="sng" w="28575">
            <a:solidFill>
              <a:srgbClr val="D1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9"/>
          <p:cNvSpPr/>
          <p:nvPr/>
        </p:nvSpPr>
        <p:spPr>
          <a:xfrm>
            <a:off x="2482500" y="1995000"/>
            <a:ext cx="2558700" cy="2558700"/>
          </a:xfrm>
          <a:prstGeom prst="ellipse">
            <a:avLst/>
          </a:prstGeom>
          <a:noFill/>
          <a:ln cap="flat" cmpd="sng" w="19050">
            <a:solidFill>
              <a:srgbClr val="2214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title="Frame 1.png"/>
          <p:cNvPicPr preferRelativeResize="0"/>
          <p:nvPr/>
        </p:nvPicPr>
        <p:blipFill>
          <a:blip r:embed="rId4">
            <a:alphaModFix/>
          </a:blip>
          <a:stretch>
            <a:fillRect/>
          </a:stretch>
        </p:blipFill>
        <p:spPr>
          <a:xfrm>
            <a:off x="4274538" y="3209547"/>
            <a:ext cx="661501" cy="106916"/>
          </a:xfrm>
          <a:prstGeom prst="rect">
            <a:avLst/>
          </a:prstGeom>
          <a:noFill/>
          <a:ln>
            <a:noFill/>
          </a:ln>
        </p:spPr>
      </p:pic>
      <p:sp>
        <p:nvSpPr>
          <p:cNvPr id="113" name="Google Shape;113;p19"/>
          <p:cNvSpPr/>
          <p:nvPr/>
        </p:nvSpPr>
        <p:spPr>
          <a:xfrm>
            <a:off x="2485873" y="1983593"/>
            <a:ext cx="2558809" cy="2558809"/>
          </a:xfrm>
          <a:custGeom>
            <a:rect b="b" l="l" r="r" t="t"/>
            <a:pathLst>
              <a:path extrusionOk="0" h="5415468" w="5415468">
                <a:moveTo>
                  <a:pt x="0" y="0"/>
                </a:moveTo>
                <a:lnTo>
                  <a:pt x="5415467" y="0"/>
                </a:lnTo>
                <a:lnTo>
                  <a:pt x="5415467" y="5415468"/>
                </a:lnTo>
                <a:lnTo>
                  <a:pt x="0" y="5415468"/>
                </a:lnTo>
                <a:lnTo>
                  <a:pt x="0" y="0"/>
                </a:lnTo>
                <a:close/>
              </a:path>
            </a:pathLst>
          </a:custGeom>
          <a:blipFill rotWithShape="1">
            <a:blip r:embed="rId5">
              <a:alphaModFix/>
            </a:blip>
            <a:stretch>
              <a:fillRect b="0" l="0" r="0" t="0"/>
            </a:stretch>
          </a:blipFill>
          <a:ln>
            <a:noFill/>
          </a:ln>
        </p:spPr>
      </p:sp>
      <p:sp>
        <p:nvSpPr>
          <p:cNvPr id="114" name="Google Shape;114;p19"/>
          <p:cNvSpPr/>
          <p:nvPr/>
        </p:nvSpPr>
        <p:spPr>
          <a:xfrm>
            <a:off x="5567020" y="2967358"/>
            <a:ext cx="409608" cy="264709"/>
          </a:xfrm>
          <a:custGeom>
            <a:rect b="b" l="l" r="r" t="t"/>
            <a:pathLst>
              <a:path extrusionOk="0" h="560231" w="866896">
                <a:moveTo>
                  <a:pt x="0" y="0"/>
                </a:moveTo>
                <a:lnTo>
                  <a:pt x="866896" y="0"/>
                </a:lnTo>
                <a:lnTo>
                  <a:pt x="866896" y="560232"/>
                </a:lnTo>
                <a:lnTo>
                  <a:pt x="0" y="560232"/>
                </a:lnTo>
                <a:lnTo>
                  <a:pt x="0" y="0"/>
                </a:lnTo>
                <a:close/>
              </a:path>
            </a:pathLst>
          </a:custGeom>
          <a:blipFill rotWithShape="1">
            <a:blip r:embed="rId6">
              <a:alphaModFix/>
            </a:blip>
            <a:stretch>
              <a:fillRect b="0" l="0" r="0" t="0"/>
            </a:stretch>
          </a:blipFill>
          <a:ln>
            <a:noFill/>
          </a:ln>
        </p:spPr>
      </p:sp>
      <p:sp>
        <p:nvSpPr>
          <p:cNvPr id="115" name="Google Shape;115;p19"/>
          <p:cNvSpPr/>
          <p:nvPr/>
        </p:nvSpPr>
        <p:spPr>
          <a:xfrm>
            <a:off x="3268358" y="2868148"/>
            <a:ext cx="363932" cy="363932"/>
          </a:xfrm>
          <a:custGeom>
            <a:rect b="b" l="l" r="r" t="t"/>
            <a:pathLst>
              <a:path extrusionOk="0" h="770226" w="770226">
                <a:moveTo>
                  <a:pt x="0" y="0"/>
                </a:moveTo>
                <a:lnTo>
                  <a:pt x="770226" y="0"/>
                </a:lnTo>
                <a:lnTo>
                  <a:pt x="770226" y="770226"/>
                </a:lnTo>
                <a:lnTo>
                  <a:pt x="0" y="770226"/>
                </a:lnTo>
                <a:lnTo>
                  <a:pt x="0" y="0"/>
                </a:lnTo>
                <a:close/>
              </a:path>
            </a:pathLst>
          </a:custGeom>
          <a:blipFill rotWithShape="1">
            <a:blip r:embed="rId7">
              <a:alphaModFix/>
            </a:blip>
            <a:stretch>
              <a:fillRect b="0" l="0" r="0" t="0"/>
            </a:stretch>
          </a:blipFill>
          <a:ln>
            <a:noFill/>
          </a:ln>
        </p:spPr>
      </p:sp>
      <p:sp>
        <p:nvSpPr>
          <p:cNvPr id="116" name="Google Shape;116;p19"/>
          <p:cNvSpPr txBox="1"/>
          <p:nvPr/>
        </p:nvSpPr>
        <p:spPr>
          <a:xfrm>
            <a:off x="5041211" y="1676950"/>
            <a:ext cx="1045200" cy="131100"/>
          </a:xfrm>
          <a:prstGeom prst="rect">
            <a:avLst/>
          </a:prstGeom>
          <a:noFill/>
          <a:ln>
            <a:noFill/>
          </a:ln>
        </p:spPr>
        <p:txBody>
          <a:bodyPr anchorCtr="0" anchor="t" bIns="0" lIns="0" spcFirstLastPara="1" rIns="0" wrap="square" tIns="0">
            <a:spAutoFit/>
          </a:bodyPr>
          <a:lstStyle/>
          <a:p>
            <a:pPr indent="0" lvl="0" marL="0" marR="0" rtl="0" algn="ctr">
              <a:lnSpc>
                <a:spcPct val="145000"/>
              </a:lnSpc>
              <a:spcBef>
                <a:spcPts val="0"/>
              </a:spcBef>
              <a:spcAft>
                <a:spcPts val="0"/>
              </a:spcAft>
              <a:buNone/>
            </a:pPr>
            <a:r>
              <a:rPr i="0" lang="en" sz="851" u="none" cap="none" strike="noStrike">
                <a:solidFill>
                  <a:srgbClr val="343434"/>
                </a:solidFill>
                <a:latin typeface="Poppins"/>
                <a:ea typeface="Poppins"/>
                <a:cs typeface="Poppins"/>
                <a:sym typeface="Poppins"/>
              </a:rPr>
              <a:t>Financial Overview</a:t>
            </a:r>
            <a:endParaRPr sz="567">
              <a:latin typeface="Poppins"/>
              <a:ea typeface="Poppins"/>
              <a:cs typeface="Poppins"/>
              <a:sym typeface="Poppins"/>
            </a:endParaRPr>
          </a:p>
        </p:txBody>
      </p:sp>
      <p:sp>
        <p:nvSpPr>
          <p:cNvPr id="117" name="Google Shape;117;p19"/>
          <p:cNvSpPr txBox="1"/>
          <p:nvPr/>
        </p:nvSpPr>
        <p:spPr>
          <a:xfrm>
            <a:off x="6226740" y="1808041"/>
            <a:ext cx="661500" cy="31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Starting a business</a:t>
            </a:r>
            <a:endParaRPr sz="567">
              <a:latin typeface="Poppins"/>
              <a:ea typeface="Poppins"/>
              <a:cs typeface="Poppins"/>
              <a:sym typeface="Poppins"/>
            </a:endParaRPr>
          </a:p>
        </p:txBody>
      </p:sp>
      <p:sp>
        <p:nvSpPr>
          <p:cNvPr id="118" name="Google Shape;118;p19"/>
          <p:cNvSpPr txBox="1"/>
          <p:nvPr/>
        </p:nvSpPr>
        <p:spPr>
          <a:xfrm>
            <a:off x="6884372" y="3431058"/>
            <a:ext cx="861300" cy="31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Contract Management</a:t>
            </a:r>
            <a:endParaRPr sz="567">
              <a:latin typeface="Poppins"/>
              <a:ea typeface="Poppins"/>
              <a:cs typeface="Poppins"/>
              <a:sym typeface="Poppins"/>
            </a:endParaRPr>
          </a:p>
        </p:txBody>
      </p:sp>
      <p:sp>
        <p:nvSpPr>
          <p:cNvPr id="119" name="Google Shape;119;p19"/>
          <p:cNvSpPr txBox="1"/>
          <p:nvPr/>
        </p:nvSpPr>
        <p:spPr>
          <a:xfrm>
            <a:off x="6469206" y="4230657"/>
            <a:ext cx="853500" cy="31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Credit Cards and Receipts</a:t>
            </a:r>
            <a:endParaRPr sz="567">
              <a:latin typeface="Poppins"/>
              <a:ea typeface="Poppins"/>
              <a:cs typeface="Poppins"/>
              <a:sym typeface="Poppins"/>
            </a:endParaRPr>
          </a:p>
        </p:txBody>
      </p:sp>
      <p:sp>
        <p:nvSpPr>
          <p:cNvPr id="120" name="Google Shape;120;p19"/>
          <p:cNvSpPr txBox="1"/>
          <p:nvPr/>
        </p:nvSpPr>
        <p:spPr>
          <a:xfrm>
            <a:off x="5104568" y="4623879"/>
            <a:ext cx="789600" cy="1311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Fundraising</a:t>
            </a:r>
            <a:endParaRPr sz="567">
              <a:latin typeface="Poppins"/>
              <a:ea typeface="Poppins"/>
              <a:cs typeface="Poppins"/>
              <a:sym typeface="Poppins"/>
            </a:endParaRPr>
          </a:p>
        </p:txBody>
      </p:sp>
      <p:sp>
        <p:nvSpPr>
          <p:cNvPr id="121" name="Google Shape;121;p19"/>
          <p:cNvSpPr txBox="1"/>
          <p:nvPr/>
        </p:nvSpPr>
        <p:spPr>
          <a:xfrm>
            <a:off x="5249226" y="3323841"/>
            <a:ext cx="1045200" cy="356700"/>
          </a:xfrm>
          <a:prstGeom prst="rect">
            <a:avLst/>
          </a:prstGeom>
          <a:noFill/>
          <a:ln>
            <a:noFill/>
          </a:ln>
        </p:spPr>
        <p:txBody>
          <a:bodyPr anchorCtr="0" anchor="t" bIns="0" lIns="0" spcFirstLastPara="1" rIns="0" wrap="square" tIns="0">
            <a:spAutoFit/>
          </a:bodyPr>
          <a:lstStyle/>
          <a:p>
            <a:pPr indent="0" lvl="0" marL="0" marR="0" rtl="0" algn="ctr">
              <a:lnSpc>
                <a:spcPct val="145000"/>
              </a:lnSpc>
              <a:spcBef>
                <a:spcPts val="0"/>
              </a:spcBef>
              <a:spcAft>
                <a:spcPts val="0"/>
              </a:spcAft>
              <a:buNone/>
            </a:pPr>
            <a:r>
              <a:rPr b="1" i="0" lang="en" sz="945" u="none" cap="none" strike="noStrike">
                <a:solidFill>
                  <a:srgbClr val="343434"/>
                </a:solidFill>
                <a:latin typeface="Poppins"/>
                <a:ea typeface="Poppins"/>
                <a:cs typeface="Poppins"/>
                <a:sym typeface="Poppins"/>
              </a:rPr>
              <a:t> Core Value added services</a:t>
            </a:r>
            <a:endParaRPr sz="661">
              <a:latin typeface="Poppins"/>
              <a:ea typeface="Poppins"/>
              <a:cs typeface="Poppins"/>
              <a:sym typeface="Poppins"/>
            </a:endParaRPr>
          </a:p>
        </p:txBody>
      </p:sp>
      <p:sp>
        <p:nvSpPr>
          <p:cNvPr id="122" name="Google Shape;122;p19"/>
          <p:cNvSpPr txBox="1"/>
          <p:nvPr/>
        </p:nvSpPr>
        <p:spPr>
          <a:xfrm>
            <a:off x="2871776" y="3323858"/>
            <a:ext cx="1157100" cy="356700"/>
          </a:xfrm>
          <a:prstGeom prst="rect">
            <a:avLst/>
          </a:prstGeom>
          <a:noFill/>
          <a:ln>
            <a:noFill/>
          </a:ln>
        </p:spPr>
        <p:txBody>
          <a:bodyPr anchorCtr="0" anchor="t" bIns="0" lIns="0" spcFirstLastPara="1" rIns="0" wrap="square" tIns="0">
            <a:spAutoFit/>
          </a:bodyPr>
          <a:lstStyle/>
          <a:p>
            <a:pPr indent="0" lvl="0" marL="0" marR="0" rtl="0" algn="ctr">
              <a:lnSpc>
                <a:spcPct val="145000"/>
              </a:lnSpc>
              <a:spcBef>
                <a:spcPts val="0"/>
              </a:spcBef>
              <a:spcAft>
                <a:spcPts val="0"/>
              </a:spcAft>
              <a:buNone/>
            </a:pPr>
            <a:r>
              <a:rPr b="1" i="0" lang="en" sz="945" u="none" cap="none" strike="noStrike">
                <a:solidFill>
                  <a:srgbClr val="343434"/>
                </a:solidFill>
                <a:latin typeface="Poppins"/>
                <a:ea typeface="Poppins"/>
                <a:cs typeface="Poppins"/>
                <a:sym typeface="Poppins"/>
              </a:rPr>
              <a:t>External services </a:t>
            </a:r>
            <a:r>
              <a:rPr b="1" lang="en" sz="945">
                <a:solidFill>
                  <a:srgbClr val="343434"/>
                </a:solidFill>
                <a:latin typeface="Poppins"/>
                <a:ea typeface="Poppins"/>
                <a:cs typeface="Poppins"/>
                <a:sym typeface="Poppins"/>
              </a:rPr>
              <a:t>&amp;</a:t>
            </a:r>
            <a:r>
              <a:rPr b="1" i="0" lang="en" sz="945" u="none" cap="none" strike="noStrike">
                <a:solidFill>
                  <a:srgbClr val="343434"/>
                </a:solidFill>
                <a:latin typeface="Poppins"/>
                <a:ea typeface="Poppins"/>
                <a:cs typeface="Poppins"/>
                <a:sym typeface="Poppins"/>
              </a:rPr>
              <a:t> providers</a:t>
            </a:r>
            <a:endParaRPr sz="661">
              <a:latin typeface="Poppins"/>
              <a:ea typeface="Poppins"/>
              <a:cs typeface="Poppins"/>
              <a:sym typeface="Poppins"/>
            </a:endParaRPr>
          </a:p>
        </p:txBody>
      </p:sp>
      <p:sp>
        <p:nvSpPr>
          <p:cNvPr id="123" name="Google Shape;123;p19"/>
          <p:cNvSpPr txBox="1"/>
          <p:nvPr/>
        </p:nvSpPr>
        <p:spPr>
          <a:xfrm>
            <a:off x="3312033" y="1586641"/>
            <a:ext cx="661500" cy="31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Corporate Finance</a:t>
            </a:r>
            <a:endParaRPr sz="567">
              <a:latin typeface="Poppins"/>
              <a:ea typeface="Poppins"/>
              <a:cs typeface="Poppins"/>
              <a:sym typeface="Poppins"/>
            </a:endParaRPr>
          </a:p>
        </p:txBody>
      </p:sp>
      <p:sp>
        <p:nvSpPr>
          <p:cNvPr id="124" name="Google Shape;124;p19"/>
          <p:cNvSpPr txBox="1"/>
          <p:nvPr/>
        </p:nvSpPr>
        <p:spPr>
          <a:xfrm>
            <a:off x="1398337" y="2062510"/>
            <a:ext cx="1346400" cy="1311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Telecommunications</a:t>
            </a:r>
            <a:endParaRPr sz="567">
              <a:latin typeface="Poppins"/>
              <a:ea typeface="Poppins"/>
              <a:cs typeface="Poppins"/>
              <a:sym typeface="Poppins"/>
            </a:endParaRPr>
          </a:p>
        </p:txBody>
      </p:sp>
      <p:sp>
        <p:nvSpPr>
          <p:cNvPr id="125" name="Google Shape;125;p19"/>
          <p:cNvSpPr txBox="1"/>
          <p:nvPr/>
        </p:nvSpPr>
        <p:spPr>
          <a:xfrm>
            <a:off x="3312020" y="4722852"/>
            <a:ext cx="661500" cy="1311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Insurance</a:t>
            </a:r>
            <a:endParaRPr sz="567">
              <a:latin typeface="Poppins"/>
              <a:ea typeface="Poppins"/>
              <a:cs typeface="Poppins"/>
              <a:sym typeface="Poppins"/>
            </a:endParaRPr>
          </a:p>
        </p:txBody>
      </p:sp>
      <p:sp>
        <p:nvSpPr>
          <p:cNvPr id="126" name="Google Shape;126;p19"/>
          <p:cNvSpPr txBox="1"/>
          <p:nvPr/>
        </p:nvSpPr>
        <p:spPr>
          <a:xfrm>
            <a:off x="1785009" y="4044413"/>
            <a:ext cx="735600" cy="1311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Accounting</a:t>
            </a:r>
            <a:endParaRPr sz="567">
              <a:latin typeface="Poppins"/>
              <a:ea typeface="Poppins"/>
              <a:cs typeface="Poppins"/>
              <a:sym typeface="Poppins"/>
            </a:endParaRPr>
          </a:p>
        </p:txBody>
      </p:sp>
      <p:sp>
        <p:nvSpPr>
          <p:cNvPr id="127" name="Google Shape;127;p19"/>
          <p:cNvSpPr txBox="1"/>
          <p:nvPr/>
        </p:nvSpPr>
        <p:spPr>
          <a:xfrm>
            <a:off x="6884380" y="2571750"/>
            <a:ext cx="1095600" cy="31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Foreign Exchange/ Money Transfer</a:t>
            </a:r>
            <a:endParaRPr sz="567">
              <a:latin typeface="Poppins"/>
              <a:ea typeface="Poppins"/>
              <a:cs typeface="Poppins"/>
              <a:sym typeface="Poppins"/>
            </a:endParaRPr>
          </a:p>
        </p:txBody>
      </p:sp>
      <p:sp>
        <p:nvSpPr>
          <p:cNvPr id="128" name="Google Shape;128;p19"/>
          <p:cNvSpPr txBox="1"/>
          <p:nvPr/>
        </p:nvSpPr>
        <p:spPr>
          <a:xfrm>
            <a:off x="1472579" y="3146170"/>
            <a:ext cx="735600" cy="1311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i="0" lang="en" sz="851" u="none" cap="none" strike="noStrike">
                <a:solidFill>
                  <a:srgbClr val="343434"/>
                </a:solidFill>
                <a:latin typeface="Poppins"/>
                <a:ea typeface="Poppins"/>
                <a:cs typeface="Poppins"/>
                <a:sym typeface="Poppins"/>
              </a:rPr>
              <a:t>Legal</a:t>
            </a:r>
            <a:endParaRPr sz="567">
              <a:latin typeface="Poppins"/>
              <a:ea typeface="Poppins"/>
              <a:cs typeface="Poppins"/>
              <a:sym typeface="Poppins"/>
            </a:endParaRPr>
          </a:p>
        </p:txBody>
      </p:sp>
      <p:sp>
        <p:nvSpPr>
          <p:cNvPr id="129" name="Google Shape;129;p19"/>
          <p:cNvSpPr txBox="1"/>
          <p:nvPr/>
        </p:nvSpPr>
        <p:spPr>
          <a:xfrm>
            <a:off x="493200" y="410414"/>
            <a:ext cx="3120900" cy="32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434343"/>
                </a:solidFill>
                <a:latin typeface="Poppins Light"/>
                <a:ea typeface="Poppins Light"/>
                <a:cs typeface="Poppins Light"/>
                <a:sym typeface="Poppins Light"/>
              </a:rPr>
              <a:t>Solution</a:t>
            </a:r>
            <a:endParaRPr sz="900">
              <a:solidFill>
                <a:srgbClr val="434343"/>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C1FF"/>
        </a:solidFill>
      </p:bgPr>
    </p:bg>
    <p:spTree>
      <p:nvGrpSpPr>
        <p:cNvPr id="133" name="Shape 133"/>
        <p:cNvGrpSpPr/>
        <p:nvPr/>
      </p:nvGrpSpPr>
      <p:grpSpPr>
        <a:xfrm>
          <a:off x="0" y="0"/>
          <a:ext cx="0" cy="0"/>
          <a:chOff x="0" y="0"/>
          <a:chExt cx="0" cy="0"/>
        </a:xfrm>
      </p:grpSpPr>
      <p:pic>
        <p:nvPicPr>
          <p:cNvPr id="134" name="Google Shape;134;p20" title="iPhone 14 Pro (2).png"/>
          <p:cNvPicPr preferRelativeResize="0"/>
          <p:nvPr/>
        </p:nvPicPr>
        <p:blipFill>
          <a:blip r:embed="rId3">
            <a:alphaModFix/>
          </a:blip>
          <a:stretch>
            <a:fillRect/>
          </a:stretch>
        </p:blipFill>
        <p:spPr>
          <a:xfrm>
            <a:off x="434599" y="700175"/>
            <a:ext cx="2660401" cy="4660823"/>
          </a:xfrm>
          <a:prstGeom prst="rect">
            <a:avLst/>
          </a:prstGeom>
          <a:noFill/>
          <a:ln>
            <a:noFill/>
          </a:ln>
        </p:spPr>
      </p:pic>
      <p:pic>
        <p:nvPicPr>
          <p:cNvPr id="135" name="Google Shape;135;p20" title="iPhone 14 Pro (1).png"/>
          <p:cNvPicPr preferRelativeResize="0"/>
          <p:nvPr/>
        </p:nvPicPr>
        <p:blipFill>
          <a:blip r:embed="rId4">
            <a:alphaModFix/>
          </a:blip>
          <a:stretch>
            <a:fillRect/>
          </a:stretch>
        </p:blipFill>
        <p:spPr>
          <a:xfrm>
            <a:off x="6041400" y="700175"/>
            <a:ext cx="2660401" cy="4660823"/>
          </a:xfrm>
          <a:prstGeom prst="rect">
            <a:avLst/>
          </a:prstGeom>
          <a:noFill/>
          <a:ln>
            <a:noFill/>
          </a:ln>
        </p:spPr>
      </p:pic>
      <p:pic>
        <p:nvPicPr>
          <p:cNvPr id="136" name="Google Shape;136;p20" title="iPhone 14 Pro.png"/>
          <p:cNvPicPr preferRelativeResize="0"/>
          <p:nvPr/>
        </p:nvPicPr>
        <p:blipFill>
          <a:blip r:embed="rId5">
            <a:alphaModFix/>
          </a:blip>
          <a:stretch>
            <a:fillRect/>
          </a:stretch>
        </p:blipFill>
        <p:spPr>
          <a:xfrm>
            <a:off x="3237999" y="700175"/>
            <a:ext cx="2660401" cy="4660823"/>
          </a:xfrm>
          <a:prstGeom prst="rect">
            <a:avLst/>
          </a:prstGeom>
          <a:noFill/>
          <a:ln>
            <a:noFill/>
          </a:ln>
        </p:spPr>
      </p:pic>
      <p:pic>
        <p:nvPicPr>
          <p:cNvPr id="137" name="Google Shape;137;p20" title="Vector123.png"/>
          <p:cNvPicPr preferRelativeResize="0"/>
          <p:nvPr/>
        </p:nvPicPr>
        <p:blipFill>
          <a:blip r:embed="rId6">
            <a:alphaModFix/>
          </a:blip>
          <a:stretch>
            <a:fillRect/>
          </a:stretch>
        </p:blipFill>
        <p:spPr>
          <a:xfrm>
            <a:off x="8606475" y="387630"/>
            <a:ext cx="225822" cy="220984"/>
          </a:xfrm>
          <a:prstGeom prst="rect">
            <a:avLst/>
          </a:prstGeom>
          <a:noFill/>
          <a:ln>
            <a:noFill/>
          </a:ln>
        </p:spPr>
      </p:pic>
      <p:sp>
        <p:nvSpPr>
          <p:cNvPr id="138" name="Google Shape;138;p20"/>
          <p:cNvSpPr txBox="1"/>
          <p:nvPr/>
        </p:nvSpPr>
        <p:spPr>
          <a:xfrm>
            <a:off x="493200" y="410414"/>
            <a:ext cx="3120900" cy="32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434343"/>
                </a:solidFill>
                <a:latin typeface="Poppins Light"/>
                <a:ea typeface="Poppins Light"/>
                <a:cs typeface="Poppins Light"/>
                <a:sym typeface="Poppins Light"/>
              </a:rPr>
              <a:t>Solution</a:t>
            </a:r>
            <a:endParaRPr sz="900">
              <a:solidFill>
                <a:srgbClr val="434343"/>
              </a:solidFill>
              <a:latin typeface="Poppins Light"/>
              <a:ea typeface="Poppins Light"/>
              <a:cs typeface="Poppins Light"/>
              <a:sym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144C"/>
        </a:solidFill>
      </p:bgPr>
    </p:bg>
    <p:spTree>
      <p:nvGrpSpPr>
        <p:cNvPr id="142" name="Shape 142"/>
        <p:cNvGrpSpPr/>
        <p:nvPr/>
      </p:nvGrpSpPr>
      <p:grpSpPr>
        <a:xfrm>
          <a:off x="0" y="0"/>
          <a:ext cx="0" cy="0"/>
          <a:chOff x="0" y="0"/>
          <a:chExt cx="0" cy="0"/>
        </a:xfrm>
      </p:grpSpPr>
      <p:pic>
        <p:nvPicPr>
          <p:cNvPr id="143" name="Google Shape;143;p21" title="Vector123.png"/>
          <p:cNvPicPr preferRelativeResize="0"/>
          <p:nvPr/>
        </p:nvPicPr>
        <p:blipFill>
          <a:blip r:embed="rId3">
            <a:alphaModFix/>
          </a:blip>
          <a:stretch>
            <a:fillRect/>
          </a:stretch>
        </p:blipFill>
        <p:spPr>
          <a:xfrm>
            <a:off x="8606475" y="387630"/>
            <a:ext cx="225822" cy="220984"/>
          </a:xfrm>
          <a:prstGeom prst="rect">
            <a:avLst/>
          </a:prstGeom>
          <a:noFill/>
          <a:ln>
            <a:noFill/>
          </a:ln>
        </p:spPr>
      </p:pic>
      <p:sp>
        <p:nvSpPr>
          <p:cNvPr id="144" name="Google Shape;144;p21"/>
          <p:cNvSpPr/>
          <p:nvPr/>
        </p:nvSpPr>
        <p:spPr>
          <a:xfrm>
            <a:off x="493198" y="438775"/>
            <a:ext cx="694500" cy="267000"/>
          </a:xfrm>
          <a:prstGeom prst="roundRect">
            <a:avLst>
              <a:gd fmla="val 50000" name="adj"/>
            </a:avLst>
          </a:prstGeom>
          <a:solidFill>
            <a:srgbClr val="E9E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1"/>
          <p:cNvSpPr txBox="1"/>
          <p:nvPr/>
        </p:nvSpPr>
        <p:spPr>
          <a:xfrm>
            <a:off x="530040" y="410425"/>
            <a:ext cx="572700" cy="323700"/>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0"/>
              </a:spcBef>
              <a:spcAft>
                <a:spcPts val="0"/>
              </a:spcAft>
              <a:buNone/>
            </a:pPr>
            <a:r>
              <a:rPr b="1" lang="en" sz="800">
                <a:solidFill>
                  <a:srgbClr val="434343"/>
                </a:solidFill>
                <a:latin typeface="Poppins"/>
                <a:ea typeface="Poppins"/>
                <a:cs typeface="Poppins"/>
                <a:sym typeface="Poppins"/>
              </a:rPr>
              <a:t>Future</a:t>
            </a:r>
            <a:endParaRPr b="1" sz="800">
              <a:solidFill>
                <a:srgbClr val="434343"/>
              </a:solidFill>
              <a:latin typeface="Poppins"/>
              <a:ea typeface="Poppins"/>
              <a:cs typeface="Poppins"/>
              <a:sym typeface="Poppins"/>
            </a:endParaRPr>
          </a:p>
        </p:txBody>
      </p:sp>
      <p:sp>
        <p:nvSpPr>
          <p:cNvPr id="146" name="Google Shape;146;p21"/>
          <p:cNvSpPr txBox="1"/>
          <p:nvPr/>
        </p:nvSpPr>
        <p:spPr>
          <a:xfrm>
            <a:off x="493200" y="1886750"/>
            <a:ext cx="4404300" cy="18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9E2FF"/>
                </a:solidFill>
                <a:latin typeface="Poppins SemiBold"/>
                <a:ea typeface="Poppins SemiBold"/>
                <a:cs typeface="Poppins SemiBold"/>
                <a:sym typeface="Poppins SemiBold"/>
              </a:rPr>
              <a:t>We want to be a swiss army knife for operations</a:t>
            </a:r>
            <a:r>
              <a:rPr lang="en" sz="3400">
                <a:solidFill>
                  <a:srgbClr val="F5FF7D"/>
                </a:solidFill>
                <a:latin typeface="Poppins SemiBold"/>
                <a:ea typeface="Poppins SemiBold"/>
                <a:cs typeface="Poppins SemiBold"/>
                <a:sym typeface="Poppins SemiBold"/>
              </a:rPr>
              <a:t>!</a:t>
            </a:r>
            <a:endParaRPr sz="3400">
              <a:solidFill>
                <a:srgbClr val="F5FF7D"/>
              </a:solidFill>
              <a:latin typeface="Poppins SemiBold"/>
              <a:ea typeface="Poppins SemiBold"/>
              <a:cs typeface="Poppins SemiBold"/>
              <a:sym typeface="Poppins SemiBold"/>
            </a:endParaRPr>
          </a:p>
        </p:txBody>
      </p:sp>
      <p:sp>
        <p:nvSpPr>
          <p:cNvPr id="147" name="Google Shape;147;p21"/>
          <p:cNvSpPr/>
          <p:nvPr/>
        </p:nvSpPr>
        <p:spPr>
          <a:xfrm>
            <a:off x="4522150" y="195850"/>
            <a:ext cx="4433100" cy="4753500"/>
          </a:xfrm>
          <a:prstGeom prst="roundRect">
            <a:avLst>
              <a:gd fmla="val 3213" name="adj"/>
            </a:avLst>
          </a:prstGeom>
          <a:solidFill>
            <a:srgbClr val="D1C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1" title="swiss-army-knife-victorinox-pocketknife-swiss-armed-forces-knife-0d1406b6b6a6a382592e586f46fe8300.png"/>
          <p:cNvPicPr preferRelativeResize="0"/>
          <p:nvPr/>
        </p:nvPicPr>
        <p:blipFill>
          <a:blip r:embed="rId4">
            <a:alphaModFix/>
          </a:blip>
          <a:stretch>
            <a:fillRect/>
          </a:stretch>
        </p:blipFill>
        <p:spPr>
          <a:xfrm>
            <a:off x="4882825" y="715875"/>
            <a:ext cx="3711750" cy="371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